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8"/>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267" r:id="rId60"/>
    <p:sldId id="272" r:id="rId61"/>
    <p:sldId id="273" r:id="rId62"/>
    <p:sldId id="596" r:id="rId63"/>
    <p:sldId id="597" r:id="rId64"/>
    <p:sldId id="598" r:id="rId65"/>
    <p:sldId id="599" r:id="rId66"/>
    <p:sldId id="602" r:id="rId67"/>
    <p:sldId id="1356" r:id="rId68"/>
    <p:sldId id="604" r:id="rId69"/>
    <p:sldId id="605" r:id="rId70"/>
    <p:sldId id="606" r:id="rId71"/>
    <p:sldId id="607" r:id="rId72"/>
    <p:sldId id="285" r:id="rId73"/>
    <p:sldId id="286" r:id="rId74"/>
    <p:sldId id="289" r:id="rId75"/>
    <p:sldId id="290" r:id="rId76"/>
    <p:sldId id="292" r:id="rId77"/>
    <p:sldId id="293" r:id="rId78"/>
    <p:sldId id="848" r:id="rId79"/>
    <p:sldId id="849" r:id="rId80"/>
    <p:sldId id="1324" r:id="rId81"/>
    <p:sldId id="851" r:id="rId82"/>
    <p:sldId id="331" r:id="rId83"/>
    <p:sldId id="1144" r:id="rId84"/>
    <p:sldId id="336" r:id="rId85"/>
    <p:sldId id="852" r:id="rId86"/>
    <p:sldId id="334" r:id="rId87"/>
    <p:sldId id="1394" r:id="rId88"/>
    <p:sldId id="1395" r:id="rId89"/>
    <p:sldId id="1401" r:id="rId90"/>
    <p:sldId id="1402" r:id="rId91"/>
    <p:sldId id="294" r:id="rId92"/>
    <p:sldId id="295" r:id="rId93"/>
    <p:sldId id="296" r:id="rId94"/>
    <p:sldId id="297" r:id="rId95"/>
    <p:sldId id="298" r:id="rId96"/>
    <p:sldId id="302" r:id="rId97"/>
    <p:sldId id="1278" r:id="rId98"/>
    <p:sldId id="1351"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67" r:id="rId168"/>
    <p:sldId id="368" r:id="rId169"/>
    <p:sldId id="369" r:id="rId170"/>
    <p:sldId id="371" r:id="rId171"/>
    <p:sldId id="1126" r:id="rId172"/>
    <p:sldId id="372" r:id="rId173"/>
    <p:sldId id="1125" r:id="rId174"/>
    <p:sldId id="373" r:id="rId175"/>
    <p:sldId id="374" r:id="rId176"/>
    <p:sldId id="375" r:id="rId177"/>
    <p:sldId id="376" r:id="rId178"/>
    <p:sldId id="377" r:id="rId179"/>
    <p:sldId id="380" r:id="rId180"/>
    <p:sldId id="381" r:id="rId181"/>
    <p:sldId id="382" r:id="rId182"/>
    <p:sldId id="383" r:id="rId183"/>
    <p:sldId id="1273" r:id="rId184"/>
    <p:sldId id="1335" r:id="rId185"/>
    <p:sldId id="1336" r:id="rId186"/>
    <p:sldId id="1081" r:id="rId187"/>
    <p:sldId id="384" r:id="rId188"/>
    <p:sldId id="385" r:id="rId189"/>
    <p:sldId id="386" r:id="rId190"/>
    <p:sldId id="387" r:id="rId191"/>
    <p:sldId id="388" r:id="rId192"/>
    <p:sldId id="389" r:id="rId193"/>
    <p:sldId id="390" r:id="rId194"/>
    <p:sldId id="391" r:id="rId195"/>
    <p:sldId id="853" r:id="rId196"/>
    <p:sldId id="1102" r:id="rId197"/>
    <p:sldId id="857" r:id="rId198"/>
    <p:sldId id="858" r:id="rId199"/>
    <p:sldId id="1251" r:id="rId200"/>
    <p:sldId id="393" r:id="rId201"/>
    <p:sldId id="394" r:id="rId202"/>
    <p:sldId id="395" r:id="rId203"/>
    <p:sldId id="397" r:id="rId204"/>
    <p:sldId id="398" r:id="rId205"/>
    <p:sldId id="402" r:id="rId206"/>
    <p:sldId id="1357" r:id="rId207"/>
    <p:sldId id="403" r:id="rId208"/>
    <p:sldId id="404" r:id="rId209"/>
    <p:sldId id="405" r:id="rId210"/>
    <p:sldId id="406" r:id="rId211"/>
    <p:sldId id="413" r:id="rId212"/>
    <p:sldId id="414" r:id="rId213"/>
    <p:sldId id="415" r:id="rId214"/>
    <p:sldId id="416" r:id="rId215"/>
    <p:sldId id="417" r:id="rId216"/>
    <p:sldId id="418" r:id="rId217"/>
    <p:sldId id="419" r:id="rId218"/>
    <p:sldId id="420" r:id="rId219"/>
    <p:sldId id="421" r:id="rId220"/>
    <p:sldId id="1113" r:id="rId221"/>
    <p:sldId id="1211" r:id="rId222"/>
    <p:sldId id="1042" r:id="rId223"/>
    <p:sldId id="1114" r:id="rId224"/>
    <p:sldId id="1127" r:id="rId225"/>
    <p:sldId id="1115" r:id="rId226"/>
    <p:sldId id="1116" r:id="rId227"/>
    <p:sldId id="428" r:id="rId228"/>
    <p:sldId id="429" r:id="rId229"/>
    <p:sldId id="1128" r:id="rId230"/>
    <p:sldId id="1248" r:id="rId231"/>
    <p:sldId id="1215" r:id="rId232"/>
    <p:sldId id="1249" r:id="rId233"/>
    <p:sldId id="1212" r:id="rId234"/>
    <p:sldId id="1213" r:id="rId235"/>
    <p:sldId id="1216" r:id="rId236"/>
    <p:sldId id="1210" r:id="rId237"/>
    <p:sldId id="1250" r:id="rId238"/>
    <p:sldId id="1217" r:id="rId239"/>
    <p:sldId id="1226" r:id="rId240"/>
    <p:sldId id="434" r:id="rId241"/>
    <p:sldId id="1358" r:id="rId242"/>
    <p:sldId id="436" r:id="rId243"/>
    <p:sldId id="437" r:id="rId244"/>
    <p:sldId id="438" r:id="rId245"/>
    <p:sldId id="443" r:id="rId246"/>
    <p:sldId id="445" r:id="rId247"/>
    <p:sldId id="446" r:id="rId248"/>
    <p:sldId id="1329" r:id="rId249"/>
    <p:sldId id="1330" r:id="rId250"/>
    <p:sldId id="1331" r:id="rId251"/>
    <p:sldId id="1332" r:id="rId252"/>
    <p:sldId id="1333" r:id="rId253"/>
    <p:sldId id="1334" r:id="rId254"/>
    <p:sldId id="440" r:id="rId255"/>
    <p:sldId id="441" r:id="rId256"/>
    <p:sldId id="442" r:id="rId257"/>
    <p:sldId id="453" r:id="rId258"/>
    <p:sldId id="454" r:id="rId259"/>
    <p:sldId id="455" r:id="rId260"/>
    <p:sldId id="456" r:id="rId261"/>
    <p:sldId id="1059" r:id="rId262"/>
    <p:sldId id="1060" r:id="rId263"/>
    <p:sldId id="457" r:id="rId264"/>
    <p:sldId id="458" r:id="rId265"/>
    <p:sldId id="459" r:id="rId266"/>
    <p:sldId id="460" r:id="rId267"/>
    <p:sldId id="461" r:id="rId268"/>
    <p:sldId id="462" r:id="rId269"/>
    <p:sldId id="463" r:id="rId270"/>
    <p:sldId id="464" r:id="rId271"/>
    <p:sldId id="467" r:id="rId272"/>
    <p:sldId id="468" r:id="rId273"/>
    <p:sldId id="470" r:id="rId274"/>
    <p:sldId id="471" r:id="rId275"/>
    <p:sldId id="472" r:id="rId276"/>
    <p:sldId id="473" r:id="rId277"/>
    <p:sldId id="477" r:id="rId278"/>
    <p:sldId id="478" r:id="rId279"/>
    <p:sldId id="479" r:id="rId280"/>
    <p:sldId id="480" r:id="rId281"/>
    <p:sldId id="481" r:id="rId282"/>
    <p:sldId id="482" r:id="rId283"/>
    <p:sldId id="483" r:id="rId284"/>
    <p:sldId id="484" r:id="rId285"/>
    <p:sldId id="485" r:id="rId286"/>
    <p:sldId id="486" r:id="rId287"/>
    <p:sldId id="487" r:id="rId288"/>
    <p:sldId id="488" r:id="rId289"/>
    <p:sldId id="489" r:id="rId290"/>
    <p:sldId id="490" r:id="rId291"/>
    <p:sldId id="491" r:id="rId292"/>
    <p:sldId id="492" r:id="rId293"/>
    <p:sldId id="493" r:id="rId294"/>
    <p:sldId id="494" r:id="rId295"/>
    <p:sldId id="495" r:id="rId296"/>
    <p:sldId id="496" r:id="rId297"/>
    <p:sldId id="497" r:id="rId298"/>
    <p:sldId id="1354" r:id="rId299"/>
    <p:sldId id="498" r:id="rId300"/>
    <p:sldId id="499" r:id="rId301"/>
    <p:sldId id="500" r:id="rId302"/>
    <p:sldId id="501" r:id="rId303"/>
    <p:sldId id="1196" r:id="rId304"/>
    <p:sldId id="502" r:id="rId305"/>
    <p:sldId id="504" r:id="rId306"/>
    <p:sldId id="505" r:id="rId307"/>
    <p:sldId id="506" r:id="rId308"/>
    <p:sldId id="507" r:id="rId309"/>
    <p:sldId id="508" r:id="rId310"/>
    <p:sldId id="1274" r:id="rId311"/>
    <p:sldId id="509" r:id="rId312"/>
    <p:sldId id="510" r:id="rId313"/>
    <p:sldId id="1197" r:id="rId314"/>
    <p:sldId id="511" r:id="rId315"/>
    <p:sldId id="512" r:id="rId316"/>
    <p:sldId id="513" r:id="rId317"/>
    <p:sldId id="1198" r:id="rId318"/>
    <p:sldId id="1355" r:id="rId319"/>
    <p:sldId id="514" r:id="rId320"/>
    <p:sldId id="515" r:id="rId321"/>
    <p:sldId id="1272" r:id="rId322"/>
    <p:sldId id="516" r:id="rId323"/>
    <p:sldId id="517" r:id="rId324"/>
    <p:sldId id="518" r:id="rId325"/>
    <p:sldId id="519" r:id="rId326"/>
    <p:sldId id="520" r:id="rId327"/>
    <p:sldId id="521" r:id="rId328"/>
    <p:sldId id="522" r:id="rId329"/>
    <p:sldId id="523" r:id="rId330"/>
    <p:sldId id="1123" r:id="rId331"/>
    <p:sldId id="524" r:id="rId332"/>
    <p:sldId id="1124" r:id="rId333"/>
    <p:sldId id="525" r:id="rId334"/>
    <p:sldId id="526" r:id="rId335"/>
    <p:sldId id="527" r:id="rId336"/>
    <p:sldId id="1122" r:id="rId337"/>
    <p:sldId id="531" r:id="rId338"/>
    <p:sldId id="535" r:id="rId339"/>
    <p:sldId id="536" r:id="rId340"/>
    <p:sldId id="537" r:id="rId341"/>
    <p:sldId id="538" r:id="rId342"/>
    <p:sldId id="529" r:id="rId343"/>
    <p:sldId id="530" r:id="rId344"/>
    <p:sldId id="532" r:id="rId345"/>
    <p:sldId id="533" r:id="rId346"/>
    <p:sldId id="534" r:id="rId347"/>
    <p:sldId id="539" r:id="rId348"/>
    <p:sldId id="540" r:id="rId349"/>
    <p:sldId id="541" r:id="rId350"/>
    <p:sldId id="544" r:id="rId351"/>
    <p:sldId id="545" r:id="rId352"/>
    <p:sldId id="546" r:id="rId353"/>
    <p:sldId id="547" r:id="rId354"/>
    <p:sldId id="548" r:id="rId355"/>
    <p:sldId id="549" r:id="rId356"/>
    <p:sldId id="542" r:id="rId357"/>
    <p:sldId id="543" r:id="rId358"/>
    <p:sldId id="550" r:id="rId359"/>
    <p:sldId id="551" r:id="rId360"/>
    <p:sldId id="552" r:id="rId361"/>
    <p:sldId id="553" r:id="rId362"/>
    <p:sldId id="554" r:id="rId363"/>
    <p:sldId id="555" r:id="rId364"/>
    <p:sldId id="556" r:id="rId365"/>
    <p:sldId id="557" r:id="rId366"/>
    <p:sldId id="558" r:id="rId367"/>
    <p:sldId id="347" r:id="rId368"/>
    <p:sldId id="348" r:id="rId369"/>
    <p:sldId id="349" r:id="rId370"/>
    <p:sldId id="350" r:id="rId371"/>
    <p:sldId id="351" r:id="rId372"/>
    <p:sldId id="352" r:id="rId373"/>
    <p:sldId id="1079" r:id="rId374"/>
    <p:sldId id="1080" r:id="rId375"/>
    <p:sldId id="353" r:id="rId376"/>
    <p:sldId id="354" r:id="rId377"/>
    <p:sldId id="1007" r:id="rId378"/>
    <p:sldId id="355" r:id="rId379"/>
    <p:sldId id="356" r:id="rId380"/>
    <p:sldId id="357" r:id="rId381"/>
    <p:sldId id="358" r:id="rId382"/>
    <p:sldId id="359" r:id="rId383"/>
    <p:sldId id="1328" r:id="rId384"/>
    <p:sldId id="361" r:id="rId385"/>
    <p:sldId id="1131" r:id="rId386"/>
    <p:sldId id="362" r:id="rId387"/>
    <p:sldId id="365" r:id="rId388"/>
    <p:sldId id="1382" r:id="rId389"/>
    <p:sldId id="366" r:id="rId390"/>
    <p:sldId id="626" r:id="rId391"/>
    <p:sldId id="627" r:id="rId392"/>
    <p:sldId id="628" r:id="rId393"/>
    <p:sldId id="629" r:id="rId394"/>
    <p:sldId id="630" r:id="rId395"/>
    <p:sldId id="631" r:id="rId396"/>
    <p:sldId id="860" r:id="rId397"/>
    <p:sldId id="861" r:id="rId398"/>
    <p:sldId id="862" r:id="rId399"/>
    <p:sldId id="632" r:id="rId400"/>
    <p:sldId id="633" r:id="rId401"/>
    <p:sldId id="634" r:id="rId402"/>
    <p:sldId id="1086" r:id="rId403"/>
    <p:sldId id="635" r:id="rId404"/>
    <p:sldId id="1087" r:id="rId405"/>
    <p:sldId id="636" r:id="rId406"/>
    <p:sldId id="637" r:id="rId407"/>
    <p:sldId id="1088" r:id="rId408"/>
    <p:sldId id="638" r:id="rId409"/>
    <p:sldId id="639" r:id="rId410"/>
    <p:sldId id="640" r:id="rId411"/>
    <p:sldId id="642" r:id="rId412"/>
    <p:sldId id="643" r:id="rId413"/>
    <p:sldId id="644" r:id="rId414"/>
    <p:sldId id="645" r:id="rId415"/>
    <p:sldId id="646" r:id="rId416"/>
    <p:sldId id="647" r:id="rId417"/>
    <p:sldId id="648" r:id="rId418"/>
    <p:sldId id="649" r:id="rId419"/>
    <p:sldId id="650" r:id="rId420"/>
    <p:sldId id="651" r:id="rId421"/>
    <p:sldId id="652" r:id="rId422"/>
    <p:sldId id="653" r:id="rId423"/>
    <p:sldId id="654" r:id="rId424"/>
    <p:sldId id="655" r:id="rId425"/>
    <p:sldId id="656" r:id="rId426"/>
    <p:sldId id="657" r:id="rId427"/>
    <p:sldId id="658" r:id="rId428"/>
    <p:sldId id="669" r:id="rId429"/>
    <p:sldId id="670" r:id="rId430"/>
    <p:sldId id="1139" r:id="rId431"/>
    <p:sldId id="661" r:id="rId432"/>
    <p:sldId id="662" r:id="rId433"/>
    <p:sldId id="663" r:id="rId434"/>
    <p:sldId id="1132" r:id="rId435"/>
    <p:sldId id="668" r:id="rId436"/>
    <p:sldId id="675" r:id="rId437"/>
    <p:sldId id="676" r:id="rId438"/>
    <p:sldId id="677" r:id="rId439"/>
    <p:sldId id="678" r:id="rId440"/>
    <p:sldId id="679" r:id="rId441"/>
    <p:sldId id="680" r:id="rId442"/>
    <p:sldId id="681" r:id="rId443"/>
    <p:sldId id="682" r:id="rId444"/>
    <p:sldId id="683" r:id="rId445"/>
    <p:sldId id="684" r:id="rId446"/>
    <p:sldId id="686" r:id="rId447"/>
    <p:sldId id="1337" r:id="rId448"/>
    <p:sldId id="688" r:id="rId449"/>
    <p:sldId id="691" r:id="rId450"/>
    <p:sldId id="1133" r:id="rId451"/>
    <p:sldId id="692" r:id="rId452"/>
    <p:sldId id="1134" r:id="rId453"/>
    <p:sldId id="1135" r:id="rId454"/>
    <p:sldId id="693" r:id="rId455"/>
    <p:sldId id="1403" r:id="rId456"/>
    <p:sldId id="1367" r:id="rId457"/>
    <p:sldId id="1377" r:id="rId458"/>
    <p:sldId id="1379" r:id="rId459"/>
    <p:sldId id="1368" r:id="rId460"/>
    <p:sldId id="1369" r:id="rId461"/>
    <p:sldId id="1380" r:id="rId462"/>
    <p:sldId id="1381" r:id="rId463"/>
    <p:sldId id="1370" r:id="rId464"/>
    <p:sldId id="1371" r:id="rId465"/>
    <p:sldId id="1372" r:id="rId466"/>
    <p:sldId id="1373" r:id="rId467"/>
    <p:sldId id="1374" r:id="rId468"/>
    <p:sldId id="1375" r:id="rId469"/>
    <p:sldId id="689" r:id="rId470"/>
    <p:sldId id="690" r:id="rId471"/>
    <p:sldId id="694" r:id="rId472"/>
    <p:sldId id="695" r:id="rId473"/>
    <p:sldId id="696" r:id="rId474"/>
    <p:sldId id="697" r:id="rId475"/>
    <p:sldId id="698" r:id="rId476"/>
    <p:sldId id="1338" r:id="rId477"/>
    <p:sldId id="672" r:id="rId478"/>
    <p:sldId id="1136" r:id="rId479"/>
    <p:sldId id="1137" r:id="rId480"/>
    <p:sldId id="1138" r:id="rId481"/>
    <p:sldId id="699" r:id="rId482"/>
    <p:sldId id="700" r:id="rId483"/>
    <p:sldId id="707" r:id="rId484"/>
    <p:sldId id="701" r:id="rId485"/>
    <p:sldId id="702" r:id="rId486"/>
    <p:sldId id="703" r:id="rId487"/>
    <p:sldId id="704" r:id="rId488"/>
    <p:sldId id="1130" r:id="rId489"/>
    <p:sldId id="705" r:id="rId490"/>
    <p:sldId id="708" r:id="rId491"/>
    <p:sldId id="1089" r:id="rId492"/>
    <p:sldId id="864" r:id="rId493"/>
    <p:sldId id="709" r:id="rId494"/>
    <p:sldId id="710" r:id="rId495"/>
    <p:sldId id="711" r:id="rId496"/>
    <p:sldId id="712" r:id="rId497"/>
    <p:sldId id="713" r:id="rId498"/>
    <p:sldId id="714" r:id="rId499"/>
    <p:sldId id="715" r:id="rId500"/>
    <p:sldId id="716" r:id="rId501"/>
    <p:sldId id="717" r:id="rId502"/>
    <p:sldId id="718" r:id="rId503"/>
    <p:sldId id="719" r:id="rId504"/>
    <p:sldId id="720" r:id="rId505"/>
    <p:sldId id="721" r:id="rId506"/>
    <p:sldId id="722" r:id="rId507"/>
    <p:sldId id="723" r:id="rId508"/>
    <p:sldId id="724" r:id="rId509"/>
    <p:sldId id="725" r:id="rId510"/>
    <p:sldId id="726" r:id="rId511"/>
    <p:sldId id="727" r:id="rId512"/>
    <p:sldId id="728" r:id="rId513"/>
    <p:sldId id="729" r:id="rId514"/>
    <p:sldId id="1404" r:id="rId515"/>
    <p:sldId id="1405" r:id="rId516"/>
    <p:sldId id="730" r:id="rId517"/>
    <p:sldId id="731" r:id="rId518"/>
    <p:sldId id="732" r:id="rId519"/>
    <p:sldId id="733" r:id="rId520"/>
    <p:sldId id="734" r:id="rId521"/>
    <p:sldId id="735" r:id="rId522"/>
    <p:sldId id="736" r:id="rId523"/>
    <p:sldId id="737" r:id="rId524"/>
    <p:sldId id="738" r:id="rId525"/>
    <p:sldId id="739" r:id="rId526"/>
    <p:sldId id="740" r:id="rId527"/>
    <p:sldId id="741" r:id="rId528"/>
    <p:sldId id="742" r:id="rId529"/>
    <p:sldId id="743" r:id="rId530"/>
    <p:sldId id="744" r:id="rId531"/>
    <p:sldId id="745" r:id="rId532"/>
    <p:sldId id="746" r:id="rId533"/>
    <p:sldId id="747" r:id="rId534"/>
    <p:sldId id="748" r:id="rId535"/>
    <p:sldId id="749" r:id="rId536"/>
    <p:sldId id="750" r:id="rId537"/>
    <p:sldId id="751" r:id="rId538"/>
    <p:sldId id="752" r:id="rId539"/>
    <p:sldId id="753" r:id="rId540"/>
    <p:sldId id="754" r:id="rId541"/>
    <p:sldId id="755" r:id="rId542"/>
    <p:sldId id="756" r:id="rId543"/>
    <p:sldId id="757" r:id="rId544"/>
    <p:sldId id="758" r:id="rId545"/>
    <p:sldId id="759" r:id="rId546"/>
    <p:sldId id="760" r:id="rId547"/>
    <p:sldId id="761" r:id="rId548"/>
    <p:sldId id="762" r:id="rId549"/>
    <p:sldId id="763" r:id="rId550"/>
    <p:sldId id="764" r:id="rId551"/>
    <p:sldId id="765" r:id="rId552"/>
    <p:sldId id="766" r:id="rId553"/>
    <p:sldId id="767" r:id="rId554"/>
    <p:sldId id="768" r:id="rId555"/>
    <p:sldId id="769" r:id="rId556"/>
    <p:sldId id="770" r:id="rId557"/>
    <p:sldId id="771" r:id="rId558"/>
    <p:sldId id="772" r:id="rId559"/>
    <p:sldId id="773" r:id="rId560"/>
    <p:sldId id="774" r:id="rId561"/>
    <p:sldId id="775" r:id="rId562"/>
    <p:sldId id="776" r:id="rId563"/>
    <p:sldId id="777" r:id="rId564"/>
    <p:sldId id="778" r:id="rId565"/>
    <p:sldId id="779" r:id="rId566"/>
    <p:sldId id="780" r:id="rId567"/>
    <p:sldId id="781" r:id="rId568"/>
    <p:sldId id="782" r:id="rId569"/>
    <p:sldId id="783" r:id="rId570"/>
    <p:sldId id="784" r:id="rId571"/>
    <p:sldId id="785" r:id="rId572"/>
    <p:sldId id="786" r:id="rId573"/>
    <p:sldId id="787" r:id="rId574"/>
    <p:sldId id="788" r:id="rId575"/>
    <p:sldId id="789" r:id="rId576"/>
    <p:sldId id="790" r:id="rId577"/>
    <p:sldId id="791" r:id="rId578"/>
    <p:sldId id="792" r:id="rId579"/>
    <p:sldId id="793" r:id="rId580"/>
    <p:sldId id="794" r:id="rId581"/>
    <p:sldId id="795" r:id="rId582"/>
    <p:sldId id="796" r:id="rId583"/>
    <p:sldId id="797" r:id="rId584"/>
    <p:sldId id="798" r:id="rId585"/>
    <p:sldId id="799" r:id="rId586"/>
    <p:sldId id="800" r:id="rId587"/>
    <p:sldId id="1339" r:id="rId588"/>
    <p:sldId id="1340" r:id="rId589"/>
    <p:sldId id="801" r:id="rId590"/>
    <p:sldId id="802" r:id="rId591"/>
    <p:sldId id="803" r:id="rId592"/>
    <p:sldId id="804" r:id="rId593"/>
    <p:sldId id="805" r:id="rId594"/>
    <p:sldId id="806" r:id="rId595"/>
    <p:sldId id="807" r:id="rId596"/>
    <p:sldId id="808" r:id="rId597"/>
    <p:sldId id="809" r:id="rId598"/>
    <p:sldId id="810" r:id="rId599"/>
    <p:sldId id="811" r:id="rId600"/>
    <p:sldId id="812" r:id="rId601"/>
    <p:sldId id="813" r:id="rId602"/>
    <p:sldId id="814" r:id="rId603"/>
    <p:sldId id="815" r:id="rId604"/>
    <p:sldId id="816" r:id="rId605"/>
    <p:sldId id="817" r:id="rId606"/>
    <p:sldId id="818" r:id="rId607"/>
    <p:sldId id="819" r:id="rId608"/>
    <p:sldId id="820" r:id="rId609"/>
    <p:sldId id="821" r:id="rId610"/>
    <p:sldId id="822" r:id="rId611"/>
    <p:sldId id="823" r:id="rId612"/>
    <p:sldId id="824" r:id="rId613"/>
    <p:sldId id="825" r:id="rId614"/>
    <p:sldId id="826" r:id="rId615"/>
    <p:sldId id="827" r:id="rId616"/>
    <p:sldId id="828" r:id="rId617"/>
    <p:sldId id="829" r:id="rId618"/>
    <p:sldId id="830" r:id="rId619"/>
    <p:sldId id="831" r:id="rId620"/>
    <p:sldId id="832" r:id="rId621"/>
    <p:sldId id="833" r:id="rId622"/>
    <p:sldId id="834" r:id="rId623"/>
    <p:sldId id="835" r:id="rId624"/>
    <p:sldId id="836" r:id="rId625"/>
    <p:sldId id="837" r:id="rId626"/>
    <p:sldId id="838" r:id="rId627"/>
    <p:sldId id="839" r:id="rId628"/>
    <p:sldId id="840" r:id="rId629"/>
    <p:sldId id="841" r:id="rId630"/>
    <p:sldId id="842" r:id="rId631"/>
    <p:sldId id="843" r:id="rId632"/>
    <p:sldId id="844" r:id="rId633"/>
    <p:sldId id="845" r:id="rId634"/>
    <p:sldId id="863" r:id="rId635"/>
    <p:sldId id="865" r:id="rId636"/>
    <p:sldId id="846" r:id="rId63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31"/>
            <p14:sldId id="535"/>
            <p14:sldId id="536"/>
            <p14:sldId id="537"/>
            <p14:sldId id="538"/>
            <p14:sldId id="529"/>
            <p14:sldId id="530"/>
            <p14:sldId id="532"/>
            <p14:sldId id="533"/>
            <p14:sldId id="534"/>
            <p14:sldId id="539"/>
            <p14:sldId id="540"/>
            <p14:sldId id="541"/>
            <p14:sldId id="544"/>
            <p14:sldId id="545"/>
            <p14:sldId id="546"/>
            <p14:sldId id="547"/>
            <p14:sldId id="548"/>
            <p14:sldId id="549"/>
            <p14:sldId id="542"/>
            <p14:sldId id="543"/>
            <p14:sldId id="550"/>
            <p14:sldId id="551"/>
            <p14:sldId id="552"/>
            <p14:sldId id="553"/>
            <p14:sldId id="554"/>
            <p14:sldId id="555"/>
            <p14:sldId id="556"/>
            <p14:sldId id="557"/>
            <p14:sldId id="558"/>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Theory Section" id="{34884AC8-2BB3-410A-B367-3356E05FE22B}">
          <p14:sldIdLst/>
        </p14:section>
        <p14:section name="Normatization" id="{EF0E5AD4-5FD4-4F19-A19E-E102405AA098}">
          <p14:sldIdLst>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 id="672"/>
            <p14:sldId id="1136"/>
            <p14:sldId id="1137"/>
            <p14:sldId id="11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 id="2" name="Admin" initials="A" lastIdx="1" clrIdx="1">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3" autoAdjust="0"/>
    <p:restoredTop sz="94660"/>
  </p:normalViewPr>
  <p:slideViewPr>
    <p:cSldViewPr>
      <p:cViewPr varScale="1">
        <p:scale>
          <a:sx n="85" d="100"/>
          <a:sy n="85" d="100"/>
        </p:scale>
        <p:origin x="32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6-17T20:03:19.349"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208</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210</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a:t>
            </a:fld>
            <a:endParaRPr lang="en-US"/>
          </a:p>
        </p:txBody>
      </p:sp>
    </p:spTree>
    <p:extLst>
      <p:ext uri="{BB962C8B-B14F-4D97-AF65-F5344CB8AC3E}">
        <p14:creationId xmlns:p14="http://schemas.microsoft.com/office/powerpoint/2010/main" val="861110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390</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444</a:t>
            </a:fld>
            <a:endParaRPr lang="en-US"/>
          </a:p>
        </p:txBody>
      </p:sp>
    </p:spTree>
    <p:extLst>
      <p:ext uri="{BB962C8B-B14F-4D97-AF65-F5344CB8AC3E}">
        <p14:creationId xmlns:p14="http://schemas.microsoft.com/office/powerpoint/2010/main" val="2933345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1984446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Bind Variable</a:t>
            </a:r>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448</a:t>
            </a:fld>
            <a:endParaRPr lang="en-US"/>
          </a:p>
        </p:txBody>
      </p:sp>
    </p:spTree>
    <p:extLst>
      <p:ext uri="{BB962C8B-B14F-4D97-AF65-F5344CB8AC3E}">
        <p14:creationId xmlns:p14="http://schemas.microsoft.com/office/powerpoint/2010/main" val="318138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82</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480</a:t>
            </a:fld>
            <a:endParaRPr lang="en-US"/>
          </a:p>
        </p:txBody>
      </p:sp>
    </p:spTree>
    <p:extLst>
      <p:ext uri="{BB962C8B-B14F-4D97-AF65-F5344CB8AC3E}">
        <p14:creationId xmlns:p14="http://schemas.microsoft.com/office/powerpoint/2010/main" val="1671486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2.png"/></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10.jpeg"/><Relationship Id="rId4" Type="http://schemas.openxmlformats.org/officeDocument/2006/relationships/image" Target="../media/image9.pn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2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jpeg"/><Relationship Id="rId4" Type="http://schemas.openxmlformats.org/officeDocument/2006/relationships/image" Target="../media/image100.png"/><Relationship Id="rId9" Type="http://schemas.openxmlformats.org/officeDocument/2006/relationships/image" Target="../media/image105.png"/></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2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4.png"/></Relationships>
</file>

<file path=ppt/slides/_rels/slide3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3.png"/><Relationship Id="rId4" Type="http://schemas.openxmlformats.org/officeDocument/2006/relationships/image" Target="../media/image162.png"/></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3.png"/></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3.png"/></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jpeg"/><Relationship Id="rId7" Type="http://schemas.openxmlformats.org/officeDocument/2006/relationships/image" Target="../media/image197.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213.png"/><Relationship Id="rId4" Type="http://schemas.openxmlformats.org/officeDocument/2006/relationships/image" Target="../media/image212.png"/></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489.xml.rels><?xml version="1.0" encoding="UTF-8" standalone="yes"?>
<Relationships xmlns="http://schemas.openxmlformats.org/package/2006/relationships"><Relationship Id="rId3" Type="http://schemas.openxmlformats.org/officeDocument/2006/relationships/image" Target="../media/image221.gif"/><Relationship Id="rId2" Type="http://schemas.openxmlformats.org/officeDocument/2006/relationships/image" Target="../media/image22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 Id="rId4" Type="http://schemas.openxmlformats.org/officeDocument/2006/relationships/image" Target="../media/image224.png"/></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1.png"/><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33.png"/></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40.png"/></Relationships>
</file>

<file path=ppt/slides/_rels/slide52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4.png"/><Relationship Id="rId4" Type="http://schemas.openxmlformats.org/officeDocument/2006/relationships/image" Target="../media/image243.png"/></Relationships>
</file>

<file path=ppt/slides/_rels/slide53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5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5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0.png"/><Relationship Id="rId4" Type="http://schemas.openxmlformats.org/officeDocument/2006/relationships/image" Target="../media/image259.png"/></Relationships>
</file>

<file path=ppt/slides/_rels/slide54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54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1.png"/><Relationship Id="rId4" Type="http://schemas.openxmlformats.org/officeDocument/2006/relationships/image" Target="../media/image270.png"/></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78.png"/></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8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56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1.jpeg"/><Relationship Id="rId2" Type="http://schemas.openxmlformats.org/officeDocument/2006/relationships/image" Target="../media/image296.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1.jpeg"/><Relationship Id="rId2" Type="http://schemas.openxmlformats.org/officeDocument/2006/relationships/image" Target="../media/image301.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221.gif"/><Relationship Id="rId2" Type="http://schemas.openxmlformats.org/officeDocument/2006/relationships/image" Target="../media/image22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5.png"/></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10657184" cy="1477328"/>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p>
          <a:p>
            <a:endParaRPr lang="en-IN" dirty="0">
              <a:solidFill>
                <a:srgbClr val="0077AA"/>
              </a:solidFill>
              <a:latin typeface="Arial" panose="020B0604020202020204" pitchFamily="34" charset="0"/>
            </a:endParaRPr>
          </a:p>
          <a:p>
            <a:r>
              <a:rPr lang="en-IN" dirty="0" err="1">
                <a:solidFill>
                  <a:srgbClr val="0077AA"/>
                </a:solidFill>
                <a:latin typeface="Arial" panose="020B0604020202020204" pitchFamily="34" charset="0"/>
              </a:rPr>
              <a:t>Desc</a:t>
            </a:r>
            <a:r>
              <a:rPr lang="en-IN" dirty="0">
                <a:solidFill>
                  <a:srgbClr val="0077AA"/>
                </a:solidFill>
                <a:latin typeface="Arial" panose="020B0604020202020204" pitchFamily="34" charset="0"/>
              </a:rPr>
              <a:t> </a:t>
            </a:r>
            <a:r>
              <a:rPr lang="en-IN" dirty="0" err="1">
                <a:solidFill>
                  <a:srgbClr val="0077AA"/>
                </a:solidFill>
                <a:latin typeface="Arial" panose="020B0604020202020204" pitchFamily="34" charset="0"/>
              </a:rPr>
              <a:t>information_schema.table_constraints</a:t>
            </a:r>
            <a:r>
              <a:rPr lang="en-IN" dirty="0">
                <a:solidFill>
                  <a:srgbClr val="0077AA"/>
                </a:solidFill>
                <a:latin typeface="Arial" panose="020B0604020202020204" pitchFamily="34" charset="0"/>
              </a:rPr>
              <a:t>;</a:t>
            </a:r>
          </a:p>
          <a:p>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4" name="Picture 3">
            <a:extLst>
              <a:ext uri="{FF2B5EF4-FFF2-40B4-BE49-F238E27FC236}">
                <a16:creationId xmlns:a16="http://schemas.microsoft.com/office/drawing/2014/main" id="{1C3278C1-FCC2-D515-45E5-EC77FAF9AB44}"/>
              </a:ext>
            </a:extLst>
          </p:cNvPr>
          <p:cNvPicPr>
            <a:picLocks noChangeAspect="1"/>
          </p:cNvPicPr>
          <p:nvPr/>
        </p:nvPicPr>
        <p:blipFill>
          <a:blip r:embed="rId3"/>
          <a:stretch>
            <a:fillRect/>
          </a:stretch>
        </p:blipFill>
        <p:spPr>
          <a:xfrm>
            <a:off x="289950" y="5655618"/>
            <a:ext cx="7461439" cy="556779"/>
          </a:xfrm>
          <a:prstGeom prst="rect">
            <a:avLst/>
          </a:prstGeom>
        </p:spPr>
      </p:pic>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row/tuple/records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928903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we can change prim name from parent table which is referenced</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by foreign key of child table.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		</a:t>
            </a:r>
          </a:p>
          <a:p>
            <a:r>
              <a:rPr lang="en-US" dirty="0">
                <a:latin typeface="Liberation Mono"/>
                <a:ea typeface="Times New Roman" panose="02020603050405020304" pitchFamily="18" charset="0"/>
                <a:cs typeface="Arial" panose="020B0604020202020204" pitchFamily="34" charset="0"/>
              </a:rPr>
              <a:t>	Primary key(parent) and Foreign key(child) name may or may not be same.</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07A6FEE-DC79-FFDC-4F8B-AF75569747A9}"/>
              </a:ext>
            </a:extLst>
          </p:cNvPr>
          <p:cNvPicPr>
            <a:picLocks noChangeAspect="1"/>
          </p:cNvPicPr>
          <p:nvPr/>
        </p:nvPicPr>
        <p:blipFill>
          <a:blip r:embed="rId4"/>
          <a:stretch>
            <a:fillRect/>
          </a:stretch>
        </p:blipFill>
        <p:spPr>
          <a:xfrm>
            <a:off x="2998862" y="1634614"/>
            <a:ext cx="4285574" cy="891868"/>
          </a:xfrm>
          <a:prstGeom prst="rect">
            <a:avLst/>
          </a:prstGeom>
        </p:spPr>
      </p:pic>
    </p:spTree>
    <p:extLst>
      <p:ext uri="{BB962C8B-B14F-4D97-AF65-F5344CB8AC3E}">
        <p14:creationId xmlns:p14="http://schemas.microsoft.com/office/powerpoint/2010/main"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b="1" dirty="0">
                <a:solidFill>
                  <a:schemeClr val="accent6">
                    <a:lumMod val="50000"/>
                  </a:schemeClr>
                </a:solidFill>
                <a:latin typeface="Palatino Linotype" panose="02040502050505030304" pitchFamily="18" charset="0"/>
                <a:cs typeface="Arial" panose="020B0604020202020204" pitchFamily="34" charset="0"/>
              </a:rPr>
              <a:t>user</a:t>
            </a:r>
            <a:r>
              <a:rPr lang="en-IN" b="1" dirty="0">
                <a:solidFill>
                  <a:schemeClr val="accent6">
                    <a:lumMod val="50000"/>
                  </a:schemeClr>
                </a:solidFill>
                <a:latin typeface="Palatino Linotype" panose="02040502050505030304" pitchFamily="18" charset="0"/>
              </a:rPr>
              <a:t>_chk_1) system generated name</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 customized given name</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9A4A9F9F-A7D3-6FF6-57C8-852C917568B3}"/>
              </a:ext>
            </a:extLst>
          </p:cNvPr>
          <p:cNvPicPr>
            <a:picLocks noChangeAspect="1"/>
          </p:cNvPicPr>
          <p:nvPr/>
        </p:nvPicPr>
        <p:blipFill>
          <a:blip r:embed="rId3"/>
          <a:stretch>
            <a:fillRect/>
          </a:stretch>
        </p:blipFill>
        <p:spPr>
          <a:xfrm>
            <a:off x="4484779" y="1591253"/>
            <a:ext cx="5006847" cy="1576946"/>
          </a:xfrm>
          <a:prstGeom prst="rect">
            <a:avLst/>
          </a:prstGeom>
        </p:spPr>
      </p:pic>
    </p:spTree>
    <p:extLst>
      <p:ext uri="{BB962C8B-B14F-4D97-AF65-F5344CB8AC3E}">
        <p14:creationId xmlns:p14="http://schemas.microsoft.com/office/powerpoint/2010/main"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684101012"/>
              </p:ext>
            </p:extLst>
          </p:nvPr>
        </p:nvGraphicFramePr>
        <p:xfrm>
          <a:off x="228570" y="1247981"/>
          <a:ext cx="11657082" cy="2366308"/>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446068">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51659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5" name="Picture 4">
            <a:extLst>
              <a:ext uri="{FF2B5EF4-FFF2-40B4-BE49-F238E27FC236}">
                <a16:creationId xmlns:a16="http://schemas.microsoft.com/office/drawing/2014/main" id="{9308A5D8-9502-D147-707A-629195053799}"/>
              </a:ext>
            </a:extLst>
          </p:cNvPr>
          <p:cNvPicPr>
            <a:picLocks noChangeAspect="1"/>
          </p:cNvPicPr>
          <p:nvPr/>
        </p:nvPicPr>
        <p:blipFill>
          <a:blip r:embed="rId3"/>
          <a:stretch>
            <a:fillRect/>
          </a:stretch>
        </p:blipFill>
        <p:spPr>
          <a:xfrm>
            <a:off x="1689507" y="455326"/>
            <a:ext cx="6270456" cy="2160539"/>
          </a:xfrm>
          <a:prstGeom prst="rect">
            <a:avLst/>
          </a:prstGeom>
        </p:spPr>
      </p:pic>
      <p:pic>
        <p:nvPicPr>
          <p:cNvPr id="10" name="Picture 9">
            <a:extLst>
              <a:ext uri="{FF2B5EF4-FFF2-40B4-BE49-F238E27FC236}">
                <a16:creationId xmlns:a16="http://schemas.microsoft.com/office/drawing/2014/main" id="{6602F419-11D8-F6D8-D10F-5308C126D160}"/>
              </a:ext>
            </a:extLst>
          </p:cNvPr>
          <p:cNvPicPr>
            <a:picLocks noChangeAspect="1"/>
          </p:cNvPicPr>
          <p:nvPr/>
        </p:nvPicPr>
        <p:blipFill>
          <a:blip r:embed="rId4"/>
          <a:stretch>
            <a:fillRect/>
          </a:stretch>
        </p:blipFill>
        <p:spPr>
          <a:xfrm>
            <a:off x="7394863" y="1482228"/>
            <a:ext cx="3842961" cy="914400"/>
          </a:xfrm>
          <a:prstGeom prst="rect">
            <a:avLst/>
          </a:prstGeom>
        </p:spPr>
      </p:pic>
    </p:spTree>
    <p:extLst>
      <p:ext uri="{BB962C8B-B14F-4D97-AF65-F5344CB8AC3E}">
        <p14:creationId xmlns:p14="http://schemas.microsoft.com/office/powerpoint/2010/main"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5" name="Picture 4">
            <a:extLst>
              <a:ext uri="{FF2B5EF4-FFF2-40B4-BE49-F238E27FC236}">
                <a16:creationId xmlns:a16="http://schemas.microsoft.com/office/drawing/2014/main" id="{518A6EA6-D3A0-CAC7-C9E1-EF72F0A332EA}"/>
              </a:ext>
            </a:extLst>
          </p:cNvPr>
          <p:cNvPicPr>
            <a:picLocks noChangeAspect="1"/>
          </p:cNvPicPr>
          <p:nvPr/>
        </p:nvPicPr>
        <p:blipFill>
          <a:blip r:embed="rId3"/>
          <a:stretch>
            <a:fillRect/>
          </a:stretch>
        </p:blipFill>
        <p:spPr>
          <a:xfrm>
            <a:off x="191018" y="821798"/>
            <a:ext cx="10944748" cy="662985"/>
          </a:xfrm>
          <a:prstGeom prst="rect">
            <a:avLst/>
          </a:prstGeom>
        </p:spPr>
      </p:pic>
      <p:pic>
        <p:nvPicPr>
          <p:cNvPr id="10" name="Picture 9">
            <a:extLst>
              <a:ext uri="{FF2B5EF4-FFF2-40B4-BE49-F238E27FC236}">
                <a16:creationId xmlns:a16="http://schemas.microsoft.com/office/drawing/2014/main" id="{FA7CCF2E-B58B-297B-314C-1EC29C96AEBE}"/>
              </a:ext>
            </a:extLst>
          </p:cNvPr>
          <p:cNvPicPr>
            <a:picLocks noChangeAspect="1"/>
          </p:cNvPicPr>
          <p:nvPr/>
        </p:nvPicPr>
        <p:blipFill>
          <a:blip r:embed="rId4"/>
          <a:stretch>
            <a:fillRect/>
          </a:stretch>
        </p:blipFill>
        <p:spPr>
          <a:xfrm>
            <a:off x="118542" y="1580851"/>
            <a:ext cx="10944748" cy="914400"/>
          </a:xfrm>
          <a:prstGeom prst="rect">
            <a:avLst/>
          </a:prstGeom>
        </p:spPr>
      </p:pic>
    </p:spTree>
    <p:extLst>
      <p:ext uri="{BB962C8B-B14F-4D97-AF65-F5344CB8AC3E}">
        <p14:creationId xmlns:p14="http://schemas.microsoft.com/office/powerpoint/2010/main"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8" name="Picture 7">
            <a:extLst>
              <a:ext uri="{FF2B5EF4-FFF2-40B4-BE49-F238E27FC236}">
                <a16:creationId xmlns:a16="http://schemas.microsoft.com/office/drawing/2014/main" id="{2C4E508E-E22B-F16D-6183-161312319E19}"/>
              </a:ext>
            </a:extLst>
          </p:cNvPr>
          <p:cNvPicPr>
            <a:picLocks noChangeAspect="1"/>
          </p:cNvPicPr>
          <p:nvPr/>
        </p:nvPicPr>
        <p:blipFill>
          <a:blip r:embed="rId3"/>
          <a:stretch>
            <a:fillRect/>
          </a:stretch>
        </p:blipFill>
        <p:spPr>
          <a:xfrm>
            <a:off x="5345242" y="3240866"/>
            <a:ext cx="5718048" cy="690757"/>
          </a:xfrm>
          <a:prstGeom prst="rect">
            <a:avLst/>
          </a:prstGeom>
        </p:spPr>
      </p:pic>
    </p:spTree>
    <p:extLst>
      <p:ext uri="{BB962C8B-B14F-4D97-AF65-F5344CB8AC3E}">
        <p14:creationId xmlns:p14="http://schemas.microsoft.com/office/powerpoint/2010/main"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32595735"/>
              </p:ext>
            </p:extLst>
          </p:nvPr>
        </p:nvGraphicFramePr>
        <p:xfrm>
          <a:off x="118542" y="1268760"/>
          <a:ext cx="11952550" cy="5070658"/>
        </p:xfrm>
        <a:graphic>
          <a:graphicData uri="http://schemas.openxmlformats.org/drawingml/2006/table">
            <a:tbl>
              <a:tblPr/>
              <a:tblGrid>
                <a:gridCol w="5976664">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12976"/>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DEFAULT|VALUES},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12B7E488-D624-DB6D-9522-BD7A3E7B6E62}"/>
              </a:ext>
            </a:extLst>
          </p:cNvPr>
          <p:cNvPicPr>
            <a:picLocks noChangeAspect="1"/>
          </p:cNvPicPr>
          <p:nvPr/>
        </p:nvPicPr>
        <p:blipFill>
          <a:blip r:embed="rId3"/>
          <a:stretch>
            <a:fillRect/>
          </a:stretch>
        </p:blipFill>
        <p:spPr>
          <a:xfrm>
            <a:off x="406574" y="3068960"/>
            <a:ext cx="7632848" cy="3096344"/>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 1</a:t>
            </a:r>
            <a:r>
              <a:rPr lang="en-US" sz="2000" baseline="30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database-DB2</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BF8202AA-2430-8D9A-0DA7-3EBA6AAAD598}"/>
              </a:ext>
            </a:extLst>
          </p:cNvPr>
          <p:cNvPicPr>
            <a:picLocks noChangeAspect="1"/>
          </p:cNvPicPr>
          <p:nvPr/>
        </p:nvPicPr>
        <p:blipFill>
          <a:blip r:embed="rId3"/>
          <a:stretch>
            <a:fillRect/>
          </a:stretch>
        </p:blipFill>
        <p:spPr>
          <a:xfrm>
            <a:off x="118542" y="3119240"/>
            <a:ext cx="8838048" cy="3600400"/>
          </a:xfrm>
          <a:prstGeom prst="rect">
            <a:avLst/>
          </a:prstGeom>
        </p:spPr>
      </p:pic>
      <p:pic>
        <p:nvPicPr>
          <p:cNvPr id="6" name="Picture 5">
            <a:extLst>
              <a:ext uri="{FF2B5EF4-FFF2-40B4-BE49-F238E27FC236}">
                <a16:creationId xmlns:a16="http://schemas.microsoft.com/office/drawing/2014/main" id="{1194E24B-E708-1773-4436-41A5C133703A}"/>
              </a:ext>
            </a:extLst>
          </p:cNvPr>
          <p:cNvPicPr>
            <a:picLocks noChangeAspect="1"/>
          </p:cNvPicPr>
          <p:nvPr/>
        </p:nvPicPr>
        <p:blipFill>
          <a:blip r:embed="rId4"/>
          <a:stretch>
            <a:fillRect/>
          </a:stretch>
        </p:blipFill>
        <p:spPr>
          <a:xfrm>
            <a:off x="0" y="102952"/>
            <a:ext cx="10297144" cy="2340472"/>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1015663"/>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p>
          <a:p>
            <a:r>
              <a:rPr lang="en-IN" sz="2000" dirty="0"/>
              <a:t>mysql&gt; table emp;</a:t>
            </a:r>
            <a:endParaRPr lang="en-US" sz="2000" dirty="0">
              <a:solidFill>
                <a:srgbClr val="999999"/>
              </a:solidFill>
              <a:latin typeface="Liberation Mono"/>
            </a:endParaRPr>
          </a:p>
          <a:p>
            <a:r>
              <a:rPr lang="en-US" sz="2000" dirty="0">
                <a:solidFill>
                  <a:schemeClr val="tx1">
                    <a:lumMod val="95000"/>
                    <a:lumOff val="5000"/>
                  </a:schemeClr>
                </a:solidFill>
                <a:latin typeface="Liberation Mono"/>
              </a:rPr>
              <a:t>Print table records</a:t>
            </a:r>
            <a:endParaRPr lang="en-IN" sz="2000" dirty="0">
              <a:solidFill>
                <a:schemeClr val="tx1">
                  <a:lumMod val="95000"/>
                  <a:lumOff val="5000"/>
                </a:schemeClr>
              </a:solidFill>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20B75BD-0115-410B-B4FD-F7A0C553E272}"/>
              </a:ext>
            </a:extLst>
          </p:cNvPr>
          <p:cNvPicPr>
            <a:picLocks noChangeAspect="1"/>
          </p:cNvPicPr>
          <p:nvPr/>
        </p:nvPicPr>
        <p:blipFill>
          <a:blip r:embed="rId3"/>
          <a:stretch>
            <a:fillRect/>
          </a:stretch>
        </p:blipFill>
        <p:spPr>
          <a:xfrm>
            <a:off x="550590" y="3878471"/>
            <a:ext cx="6480720" cy="2141327"/>
          </a:xfrm>
          <a:prstGeom prst="rect">
            <a:avLst/>
          </a:prstGeom>
        </p:spPr>
      </p:pic>
    </p:spTree>
    <p:extLst>
      <p:ext uri="{BB962C8B-B14F-4D97-AF65-F5344CB8AC3E}">
        <p14:creationId xmlns:p14="http://schemas.microsoft.com/office/powerpoint/2010/main" val="41035178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226553" y="2011620"/>
            <a:ext cx="1152127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	   (select database();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  (select * from demo.emp;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	(select column_name from table_name;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(select emp.empno from emp;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a:p>
            <a:pPr lvl="1"/>
            <a:r>
              <a:rPr lang="en-IN" dirty="0">
                <a:solidFill>
                  <a:schemeClr val="tx2">
                    <a:lumMod val="60000"/>
                    <a:lumOff val="40000"/>
                  </a:schemeClr>
                </a:solidFill>
                <a:latin typeface="Palatino Linotype" panose="02040502050505030304" pitchFamily="18" charset="0"/>
                <a:cs typeface="Arial" panose="020B0604020202020204" pitchFamily="34" charset="0"/>
              </a:rPr>
              <a:t>( Select demo.emp.empno from emp; )</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9" name="Picture 8">
            <a:extLst>
              <a:ext uri="{FF2B5EF4-FFF2-40B4-BE49-F238E27FC236}">
                <a16:creationId xmlns:a16="http://schemas.microsoft.com/office/drawing/2014/main" id="{2F287713-7FCB-05D0-1F38-89B7393137FC}"/>
              </a:ext>
            </a:extLst>
          </p:cNvPr>
          <p:cNvPicPr>
            <a:picLocks noChangeAspect="1"/>
          </p:cNvPicPr>
          <p:nvPr/>
        </p:nvPicPr>
        <p:blipFill>
          <a:blip r:embed="rId3"/>
          <a:stretch>
            <a:fillRect/>
          </a:stretch>
        </p:blipFill>
        <p:spPr>
          <a:xfrm>
            <a:off x="6323393" y="1728082"/>
            <a:ext cx="5604460" cy="3092775"/>
          </a:xfrm>
          <a:prstGeom prst="rect">
            <a:avLst/>
          </a:prstGeom>
        </p:spPr>
      </p:pic>
    </p:spTree>
    <p:extLst>
      <p:ext uri="{BB962C8B-B14F-4D97-AF65-F5344CB8AC3E}">
        <p14:creationId xmlns:p14="http://schemas.microsoft.com/office/powerpoint/2010/main" val="1653251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dirty="0" err="1">
                <a:solidFill>
                  <a:schemeClr val="tx1">
                    <a:lumMod val="95000"/>
                    <a:lumOff val="5000"/>
                  </a:schemeClr>
                </a:solidFill>
                <a:latin typeface="Liberation Mono"/>
                <a:cs typeface="Arial" panose="020B0604020202020204" pitchFamily="34" charset="0"/>
              </a:rPr>
              <a:t>having_condition</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45946" y="4466980"/>
            <a:ext cx="10595485" cy="15525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130117" cy="516167"/>
              <a:chOff x="4001956" y="476672"/>
              <a:chExt cx="3130117" cy="51616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7209"/>
                <a:chOff x="288050" y="476672"/>
                <a:chExt cx="1584175" cy="507209"/>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292949" cy="40468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90172" cy="516167"/>
                <a:chOff x="-316504" y="476672"/>
                <a:chExt cx="1490172" cy="51616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6" y="588159"/>
                  <a:ext cx="1428324" cy="40468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335316" y="425355"/>
            <a:ext cx="9431820" cy="62769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Each column should contains only one value.</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 If attribute is char or int type then the values must be char or int type resp.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 Or </a:t>
            </a:r>
            <a:r>
              <a:rPr lang="en-IN">
                <a:solidFill>
                  <a:schemeClr val="tx2">
                    <a:lumMod val="50000"/>
                  </a:schemeClr>
                </a:solidFill>
                <a:latin typeface="Palatino Linotype" panose="02040502050505030304" pitchFamily="18" charset="0"/>
              </a:rPr>
              <a:t>doesn’t matter.</a:t>
            </a:r>
            <a:endParaRPr lang="en-IN" dirty="0">
              <a:solidFill>
                <a:schemeClr val="tx2">
                  <a:lumMod val="50000"/>
                </a:schemeClr>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 Or doesn’t matter.</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4D71DEC7-BAF1-24B9-451C-7EA050265919}"/>
              </a:ext>
            </a:extLst>
          </p:cNvPr>
          <p:cNvPicPr>
            <a:picLocks noChangeAspect="1"/>
          </p:cNvPicPr>
          <p:nvPr/>
        </p:nvPicPr>
        <p:blipFill>
          <a:blip r:embed="rId3"/>
          <a:stretch>
            <a:fillRect/>
          </a:stretch>
        </p:blipFill>
        <p:spPr>
          <a:xfrm>
            <a:off x="1490401" y="3582641"/>
            <a:ext cx="6684967" cy="1249800"/>
          </a:xfrm>
          <a:prstGeom prst="rect">
            <a:avLst/>
          </a:prstGeom>
        </p:spPr>
      </p:pic>
      <p:pic>
        <p:nvPicPr>
          <p:cNvPr id="7" name="Picture 6">
            <a:extLst>
              <a:ext uri="{FF2B5EF4-FFF2-40B4-BE49-F238E27FC236}">
                <a16:creationId xmlns:a16="http://schemas.microsoft.com/office/drawing/2014/main" id="{7F294070-C2CF-04B6-46CF-24345A7B758F}"/>
              </a:ext>
            </a:extLst>
          </p:cNvPr>
          <p:cNvPicPr>
            <a:picLocks noChangeAspect="1"/>
          </p:cNvPicPr>
          <p:nvPr/>
        </p:nvPicPr>
        <p:blipFill>
          <a:blip r:embed="rId4"/>
          <a:stretch>
            <a:fillRect/>
          </a:stretch>
        </p:blipFill>
        <p:spPr>
          <a:xfrm>
            <a:off x="3122908" y="3997962"/>
            <a:ext cx="3419952" cy="419158"/>
          </a:xfrm>
          <a:prstGeom prst="rect">
            <a:avLst/>
          </a:prstGeom>
        </p:spPr>
      </p:pic>
      <p:pic>
        <p:nvPicPr>
          <p:cNvPr id="9" name="Picture 8">
            <a:extLst>
              <a:ext uri="{FF2B5EF4-FFF2-40B4-BE49-F238E27FC236}">
                <a16:creationId xmlns:a16="http://schemas.microsoft.com/office/drawing/2014/main" id="{655AF98A-1DE9-A8DA-BC49-848DD8EB77AB}"/>
              </a:ext>
            </a:extLst>
          </p:cNvPr>
          <p:cNvPicPr>
            <a:picLocks noChangeAspect="1"/>
          </p:cNvPicPr>
          <p:nvPr/>
        </p:nvPicPr>
        <p:blipFill>
          <a:blip r:embed="rId5"/>
          <a:stretch>
            <a:fillRect/>
          </a:stretch>
        </p:blipFill>
        <p:spPr>
          <a:xfrm>
            <a:off x="1518538" y="4864036"/>
            <a:ext cx="7053077" cy="274445"/>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 // 1</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 // 2</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 // 1</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pic>
        <p:nvPicPr>
          <p:cNvPr id="3" name="Picture 2">
            <a:extLst>
              <a:ext uri="{FF2B5EF4-FFF2-40B4-BE49-F238E27FC236}">
                <a16:creationId xmlns:a16="http://schemas.microsoft.com/office/drawing/2014/main" id="{3CC62E54-3BC8-559A-4C77-2749F8BCBAF5}"/>
              </a:ext>
            </a:extLst>
          </p:cNvPr>
          <p:cNvPicPr>
            <a:picLocks noChangeAspect="1"/>
          </p:cNvPicPr>
          <p:nvPr/>
        </p:nvPicPr>
        <p:blipFill>
          <a:blip r:embed="rId3"/>
          <a:stretch>
            <a:fillRect/>
          </a:stretch>
        </p:blipFill>
        <p:spPr>
          <a:xfrm>
            <a:off x="5639494" y="4034024"/>
            <a:ext cx="4560168" cy="752580"/>
          </a:xfrm>
          <a:prstGeom prst="rect">
            <a:avLst/>
          </a:prstGeom>
        </p:spPr>
      </p:pic>
      <p:pic>
        <p:nvPicPr>
          <p:cNvPr id="5" name="Picture 4">
            <a:extLst>
              <a:ext uri="{FF2B5EF4-FFF2-40B4-BE49-F238E27FC236}">
                <a16:creationId xmlns:a16="http://schemas.microsoft.com/office/drawing/2014/main" id="{DC142CC4-6C2A-5E48-18ED-296FA8189603}"/>
              </a:ext>
            </a:extLst>
          </p:cNvPr>
          <p:cNvPicPr>
            <a:picLocks noChangeAspect="1"/>
          </p:cNvPicPr>
          <p:nvPr/>
        </p:nvPicPr>
        <p:blipFill>
          <a:blip r:embed="rId4"/>
          <a:stretch>
            <a:fillRect/>
          </a:stretch>
        </p:blipFill>
        <p:spPr>
          <a:xfrm>
            <a:off x="5639494" y="4763476"/>
            <a:ext cx="1463824" cy="342948"/>
          </a:xfrm>
          <a:prstGeom prst="rect">
            <a:avLst/>
          </a:prstGeom>
        </p:spPr>
      </p:pic>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1166923"/>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a:p>
            <a:pPr>
              <a:lnSpc>
                <a:spcPct val="150000"/>
              </a:lnSpc>
            </a:pPr>
            <a:r>
              <a:rPr lang="en-US" sz="1400" dirty="0" err="1">
                <a:solidFill>
                  <a:schemeClr val="tx1">
                    <a:lumMod val="85000"/>
                    <a:lumOff val="15000"/>
                  </a:schemeClr>
                </a:solidFill>
                <a:latin typeface="Liberation Mono"/>
                <a:cs typeface="Arial" panose="020B0604020202020204" pitchFamily="34" charset="0"/>
              </a:rPr>
              <a:t>mysql</a:t>
            </a:r>
            <a:r>
              <a:rPr lang="en-US" sz="1400" dirty="0">
                <a:solidFill>
                  <a:schemeClr val="tx1">
                    <a:lumMod val="85000"/>
                    <a:lumOff val="15000"/>
                  </a:schemeClr>
                </a:solidFill>
                <a:latin typeface="Liberation Mono"/>
                <a:cs typeface="Arial" panose="020B0604020202020204" pitchFamily="34" charset="0"/>
              </a:rPr>
              <a:t>&gt; select * from emp order by 8 ;   // valid</a:t>
            </a:r>
          </a:p>
          <a:p>
            <a:pPr>
              <a:lnSpc>
                <a:spcPct val="150000"/>
              </a:lnSpc>
            </a:pPr>
            <a:r>
              <a:rPr lang="en-US" sz="1400" dirty="0" err="1">
                <a:solidFill>
                  <a:schemeClr val="tx1">
                    <a:lumMod val="85000"/>
                    <a:lumOff val="15000"/>
                  </a:schemeClr>
                </a:solidFill>
                <a:latin typeface="Liberation Mono"/>
                <a:cs typeface="Arial" panose="020B0604020202020204" pitchFamily="34" charset="0"/>
              </a:rPr>
              <a:t>mysql</a:t>
            </a:r>
            <a:r>
              <a:rPr lang="en-US" sz="1400" dirty="0">
                <a:solidFill>
                  <a:schemeClr val="tx1">
                    <a:lumMod val="85000"/>
                    <a:lumOff val="15000"/>
                  </a:schemeClr>
                </a:solidFill>
                <a:latin typeface="Liberation Mono"/>
                <a:cs typeface="Arial" panose="020B0604020202020204" pitchFamily="34" charset="0"/>
              </a:rPr>
              <a:t>&gt; select * from emp order by 3,8;  // valid           </a:t>
            </a:r>
            <a:r>
              <a:rPr lang="en-US" sz="1400" dirty="0" err="1">
                <a:solidFill>
                  <a:schemeClr val="tx1">
                    <a:lumMod val="85000"/>
                    <a:lumOff val="15000"/>
                  </a:schemeClr>
                </a:solidFill>
                <a:latin typeface="Liberation Mono"/>
                <a:cs typeface="Arial" panose="020B0604020202020204" pitchFamily="34" charset="0"/>
              </a:rPr>
              <a:t>mysql</a:t>
            </a:r>
            <a:r>
              <a:rPr lang="en-US" sz="1400" dirty="0">
                <a:solidFill>
                  <a:schemeClr val="tx1">
                    <a:lumMod val="85000"/>
                    <a:lumOff val="15000"/>
                  </a:schemeClr>
                </a:solidFill>
                <a:latin typeface="Liberation Mono"/>
                <a:cs typeface="Arial" panose="020B0604020202020204" pitchFamily="34" charset="0"/>
              </a:rPr>
              <a:t>&gt; select * from emp order by 3 desc ,8;   // valid</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1" y="0"/>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					</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	</a:t>
            </a:r>
            <a:r>
              <a:rPr lang="en-IN" sz="1200" dirty="0">
                <a:solidFill>
                  <a:schemeClr val="tx1">
                    <a:lumMod val="85000"/>
                    <a:lumOff val="15000"/>
                  </a:schemeClr>
                </a:solidFill>
                <a:latin typeface="Arial" panose="020B0604020202020204" pitchFamily="34" charset="0"/>
                <a:ea typeface="Times New Roman" panose="02020603050405020304" pitchFamily="18" charset="0"/>
              </a:rPr>
              <a:t>                   qualifier  (table_name </a:t>
            </a:r>
            <a:r>
              <a:rPr lang="en-IN" sz="1400" b="1" dirty="0">
                <a:solidFill>
                  <a:schemeClr val="tx1">
                    <a:lumMod val="85000"/>
                    <a:lumOff val="15000"/>
                  </a:schemeClr>
                </a:solidFill>
                <a:latin typeface="Arial" panose="020B0604020202020204" pitchFamily="34" charset="0"/>
                <a:ea typeface="Times New Roman" panose="02020603050405020304" pitchFamily="18" charset="0"/>
              </a:rPr>
              <a:t>. </a:t>
            </a:r>
            <a:r>
              <a:rPr lang="en-IN" sz="1200" dirty="0">
                <a:solidFill>
                  <a:schemeClr val="tx1">
                    <a:lumMod val="85000"/>
                    <a:lumOff val="15000"/>
                  </a:schemeClr>
                </a:solidFill>
                <a:latin typeface="Arial" panose="020B0604020202020204" pitchFamily="34" charset="0"/>
                <a:ea typeface="Times New Roman" panose="02020603050405020304" pitchFamily="18" charset="0"/>
              </a:rPr>
              <a:t>*)</a:t>
            </a:r>
            <a:endParaRPr lang="en-IN" sz="1200"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err="1">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AFCC4A90-B108-AEEA-85FE-AAE8F244EEAB}"/>
              </a:ext>
            </a:extLst>
          </p:cNvPr>
          <p:cNvPicPr>
            <a:picLocks noChangeAspect="1"/>
          </p:cNvPicPr>
          <p:nvPr/>
        </p:nvPicPr>
        <p:blipFill>
          <a:blip r:embed="rId4"/>
          <a:stretch>
            <a:fillRect/>
          </a:stretch>
        </p:blipFill>
        <p:spPr>
          <a:xfrm>
            <a:off x="188480" y="2494406"/>
            <a:ext cx="11163310" cy="252661"/>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972108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  // 2               </a:t>
            </a:r>
            <a:r>
              <a:rPr lang="en-US" dirty="0" err="1">
                <a:latin typeface="Liberation Mono"/>
                <a:ea typeface="Times New Roman" panose="02020603050405020304" pitchFamily="18" charset="0"/>
              </a:rPr>
              <a:t>mysql</a:t>
            </a:r>
            <a:r>
              <a:rPr lang="en-US" dirty="0">
                <a:latin typeface="Liberation Mono"/>
                <a:ea typeface="Times New Roman" panose="02020603050405020304" pitchFamily="18" charset="0"/>
              </a:rPr>
              <a:t>&gt; select </a:t>
            </a:r>
            <a:r>
              <a:rPr lang="en-US" dirty="0" err="1">
                <a:latin typeface="Liberation Mono"/>
                <a:ea typeface="Times New Roman" panose="02020603050405020304" pitchFamily="18" charset="0"/>
              </a:rPr>
              <a:t>ifnull</a:t>
            </a:r>
            <a:r>
              <a:rPr lang="en-US" dirty="0">
                <a:latin typeface="Liberation Mono"/>
                <a:ea typeface="Times New Roman" panose="02020603050405020304" pitchFamily="18" charset="0"/>
              </a:rPr>
              <a:t>(null, '</a:t>
            </a:r>
            <a:r>
              <a:rPr lang="en-US" dirty="0" err="1">
                <a:latin typeface="Liberation Mono"/>
                <a:ea typeface="Times New Roman" panose="02020603050405020304" pitchFamily="18" charset="0"/>
              </a:rPr>
              <a:t>sopan</a:t>
            </a:r>
            <a:r>
              <a:rPr lang="en-US" dirty="0">
                <a:latin typeface="Liberation Mono"/>
                <a:ea typeface="Times New Roman" panose="02020603050405020304" pitchFamily="18" charset="0"/>
              </a:rPr>
              <a:t>') as R1;    //  </a:t>
            </a:r>
            <a:r>
              <a:rPr lang="en-US" dirty="0" err="1">
                <a:latin typeface="Liberation Mono"/>
                <a:ea typeface="Times New Roman" panose="02020603050405020304" pitchFamily="18" charset="0"/>
              </a:rPr>
              <a:t>sopan</a:t>
            </a:r>
            <a:endParaRPr lang="en-US"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   // 1 or 0</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  // 1 or 0</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702084"/>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				// 1.0000</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				// NULL</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			// 1.0000</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			// NULL</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			// 1.0000</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	// NULL</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 2073.2143</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	        //</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8" name="Picture 7">
            <a:extLst>
              <a:ext uri="{FF2B5EF4-FFF2-40B4-BE49-F238E27FC236}">
                <a16:creationId xmlns:a16="http://schemas.microsoft.com/office/drawing/2014/main" id="{D83C7CC2-662D-4ECD-99B8-AB1979DC052D}"/>
              </a:ext>
            </a:extLst>
          </p:cNvPr>
          <p:cNvPicPr>
            <a:picLocks noChangeAspect="1"/>
          </p:cNvPicPr>
          <p:nvPr/>
        </p:nvPicPr>
        <p:blipFill>
          <a:blip r:embed="rId4"/>
          <a:stretch>
            <a:fillRect/>
          </a:stretch>
        </p:blipFill>
        <p:spPr>
          <a:xfrm>
            <a:off x="7599660" y="4869160"/>
            <a:ext cx="2527993" cy="1646201"/>
          </a:xfrm>
          <a:prstGeom prst="rect">
            <a:avLst/>
          </a:prstGeom>
        </p:spPr>
      </p:pic>
    </p:spTree>
    <p:extLst>
      <p:ext uri="{BB962C8B-B14F-4D97-AF65-F5344CB8AC3E}">
        <p14:creationId xmlns:p14="http://schemas.microsoft.com/office/powerpoint/2010/main" val="21510782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		// 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		// NULL</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	// NULL</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	// 14</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	 // NULL</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 29025</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	// </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073B08F3-A3B7-BC98-3408-6C9651B89F5C}"/>
              </a:ext>
            </a:extLst>
          </p:cNvPr>
          <p:cNvPicPr>
            <a:picLocks noChangeAspect="1"/>
          </p:cNvPicPr>
          <p:nvPr/>
        </p:nvPicPr>
        <p:blipFill>
          <a:blip r:embed="rId4"/>
          <a:stretch>
            <a:fillRect/>
          </a:stretch>
        </p:blipFill>
        <p:spPr>
          <a:xfrm>
            <a:off x="6887294" y="4797152"/>
            <a:ext cx="2376264" cy="1693275"/>
          </a:xfrm>
          <a:prstGeom prst="rect">
            <a:avLst/>
          </a:prstGeom>
        </p:spPr>
      </p:pic>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	// 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	// NULL</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	// 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	 // NULL</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	// 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	// NULL</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 5000</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	// </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786736FB-8539-B805-B28A-5F9077AFF1FF}"/>
              </a:ext>
            </a:extLst>
          </p:cNvPr>
          <p:cNvPicPr>
            <a:picLocks noChangeAspect="1"/>
          </p:cNvPicPr>
          <p:nvPr/>
        </p:nvPicPr>
        <p:blipFill>
          <a:blip r:embed="rId4"/>
          <a:stretch>
            <a:fillRect/>
          </a:stretch>
        </p:blipFill>
        <p:spPr>
          <a:xfrm>
            <a:off x="7823398" y="5013176"/>
            <a:ext cx="2520280" cy="1615369"/>
          </a:xfrm>
          <a:prstGeom prst="rect">
            <a:avLst/>
          </a:prstGeom>
        </p:spPr>
      </p:pic>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06DC814E-89D0-97D2-3FAB-D72DB4A0864F}"/>
              </a:ext>
            </a:extLst>
          </p:cNvPr>
          <p:cNvPicPr>
            <a:picLocks noChangeAspect="1"/>
          </p:cNvPicPr>
          <p:nvPr/>
        </p:nvPicPr>
        <p:blipFill>
          <a:blip r:embed="rId4"/>
          <a:stretch>
            <a:fillRect/>
          </a:stretch>
        </p:blipFill>
        <p:spPr>
          <a:xfrm>
            <a:off x="7461529" y="4653136"/>
            <a:ext cx="2738133" cy="1738028"/>
          </a:xfrm>
          <a:prstGeom prst="rect">
            <a:avLst/>
          </a:prstGeom>
        </p:spPr>
      </p:pic>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		// 14</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		// 14</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		// 4</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8011E151-F394-A48C-2A01-609D0CCBD067}"/>
              </a:ext>
            </a:extLst>
          </p:cNvPr>
          <p:cNvPicPr>
            <a:picLocks noChangeAspect="1"/>
          </p:cNvPicPr>
          <p:nvPr/>
        </p:nvPicPr>
        <p:blipFill>
          <a:blip r:embed="rId4"/>
          <a:stretch>
            <a:fillRect/>
          </a:stretch>
        </p:blipFill>
        <p:spPr>
          <a:xfrm>
            <a:off x="6815286" y="4941169"/>
            <a:ext cx="1944216" cy="1880472"/>
          </a:xfrm>
          <a:prstGeom prst="rect">
            <a:avLst/>
          </a:prstGeom>
        </p:spPr>
      </p:pic>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5644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18706" y="137220"/>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EE3974BD-9BB4-51BE-04ED-8D6EC9DD1295}"/>
              </a:ext>
            </a:extLst>
          </p:cNvPr>
          <p:cNvPicPr>
            <a:picLocks noChangeAspect="1"/>
          </p:cNvPicPr>
          <p:nvPr/>
        </p:nvPicPr>
        <p:blipFill>
          <a:blip r:embed="rId3"/>
          <a:stretch>
            <a:fillRect/>
          </a:stretch>
        </p:blipFill>
        <p:spPr>
          <a:xfrm>
            <a:off x="118542" y="3429000"/>
            <a:ext cx="2304256" cy="3312368"/>
          </a:xfrm>
          <a:prstGeom prst="rect">
            <a:avLst/>
          </a:prstGeom>
        </p:spPr>
      </p:pic>
      <p:sp>
        <p:nvSpPr>
          <p:cNvPr id="8" name="TextBox 7">
            <a:extLst>
              <a:ext uri="{FF2B5EF4-FFF2-40B4-BE49-F238E27FC236}">
                <a16:creationId xmlns:a16="http://schemas.microsoft.com/office/drawing/2014/main" id="{BFB4DB5A-3229-E95A-0099-6160C4A3A39B}"/>
              </a:ext>
            </a:extLst>
          </p:cNvPr>
          <p:cNvSpPr txBox="1"/>
          <p:nvPr/>
        </p:nvSpPr>
        <p:spPr>
          <a:xfrm>
            <a:off x="118542" y="2505670"/>
            <a:ext cx="3769310" cy="923330"/>
          </a:xfrm>
          <a:prstGeom prst="rect">
            <a:avLst/>
          </a:prstGeom>
          <a:noFill/>
        </p:spPr>
        <p:txBody>
          <a:bodyPr wrap="square">
            <a:spAutoFit/>
          </a:bodyPr>
          <a:lstStyle/>
          <a:p>
            <a:r>
              <a:rPr lang="en-IN" dirty="0" err="1"/>
              <a:t>mysql</a:t>
            </a:r>
            <a:r>
              <a:rPr lang="en-IN" dirty="0"/>
              <a:t>&gt; select ROW_NUMBER() </a:t>
            </a:r>
          </a:p>
          <a:p>
            <a:r>
              <a:rPr lang="en-IN" dirty="0"/>
              <a:t> over(partition by job order by job) R1, </a:t>
            </a:r>
          </a:p>
          <a:p>
            <a:r>
              <a:rPr lang="en-IN" dirty="0"/>
              <a:t>job, ename from emp;</a:t>
            </a:r>
          </a:p>
        </p:txBody>
      </p:sp>
      <p:pic>
        <p:nvPicPr>
          <p:cNvPr id="10" name="Picture 9">
            <a:extLst>
              <a:ext uri="{FF2B5EF4-FFF2-40B4-BE49-F238E27FC236}">
                <a16:creationId xmlns:a16="http://schemas.microsoft.com/office/drawing/2014/main" id="{362132C6-3F02-E8FC-C68A-BCBBA8A53214}"/>
              </a:ext>
            </a:extLst>
          </p:cNvPr>
          <p:cNvPicPr>
            <a:picLocks noChangeAspect="1"/>
          </p:cNvPicPr>
          <p:nvPr/>
        </p:nvPicPr>
        <p:blipFill>
          <a:blip r:embed="rId4"/>
          <a:stretch>
            <a:fillRect/>
          </a:stretch>
        </p:blipFill>
        <p:spPr>
          <a:xfrm>
            <a:off x="4439022" y="3426719"/>
            <a:ext cx="2304256" cy="3312367"/>
          </a:xfrm>
          <a:prstGeom prst="rect">
            <a:avLst/>
          </a:prstGeom>
        </p:spPr>
      </p:pic>
      <p:sp>
        <p:nvSpPr>
          <p:cNvPr id="12" name="TextBox 11">
            <a:extLst>
              <a:ext uri="{FF2B5EF4-FFF2-40B4-BE49-F238E27FC236}">
                <a16:creationId xmlns:a16="http://schemas.microsoft.com/office/drawing/2014/main" id="{08C46C86-C874-D4EA-E29F-20C5B03D1718}"/>
              </a:ext>
            </a:extLst>
          </p:cNvPr>
          <p:cNvSpPr txBox="1"/>
          <p:nvPr/>
        </p:nvSpPr>
        <p:spPr>
          <a:xfrm>
            <a:off x="4336350" y="2505670"/>
            <a:ext cx="3047206" cy="923330"/>
          </a:xfrm>
          <a:prstGeom prst="rect">
            <a:avLst/>
          </a:prstGeom>
          <a:noFill/>
        </p:spPr>
        <p:txBody>
          <a:bodyPr wrap="square">
            <a:spAutoFit/>
          </a:bodyPr>
          <a:lstStyle/>
          <a:p>
            <a:r>
              <a:rPr lang="en-IN" dirty="0" err="1"/>
              <a:t>mysql</a:t>
            </a:r>
            <a:r>
              <a:rPr lang="en-IN" dirty="0"/>
              <a:t>&gt; select RANK() </a:t>
            </a:r>
          </a:p>
          <a:p>
            <a:r>
              <a:rPr lang="en-IN" dirty="0"/>
              <a:t> over(order by job) R1, </a:t>
            </a:r>
          </a:p>
          <a:p>
            <a:r>
              <a:rPr lang="en-IN" dirty="0"/>
              <a:t> job, ename from emp;</a:t>
            </a:r>
          </a:p>
        </p:txBody>
      </p:sp>
      <p:pic>
        <p:nvPicPr>
          <p:cNvPr id="14" name="Picture 13">
            <a:extLst>
              <a:ext uri="{FF2B5EF4-FFF2-40B4-BE49-F238E27FC236}">
                <a16:creationId xmlns:a16="http://schemas.microsoft.com/office/drawing/2014/main" id="{C95570DF-A2B4-9264-4F07-F20F3C3CF6CC}"/>
              </a:ext>
            </a:extLst>
          </p:cNvPr>
          <p:cNvPicPr>
            <a:picLocks noChangeAspect="1"/>
          </p:cNvPicPr>
          <p:nvPr/>
        </p:nvPicPr>
        <p:blipFill>
          <a:blip r:embed="rId5"/>
          <a:stretch>
            <a:fillRect/>
          </a:stretch>
        </p:blipFill>
        <p:spPr>
          <a:xfrm>
            <a:off x="9189200" y="3426719"/>
            <a:ext cx="2450621" cy="3312367"/>
          </a:xfrm>
          <a:prstGeom prst="rect">
            <a:avLst/>
          </a:prstGeom>
        </p:spPr>
      </p:pic>
      <p:sp>
        <p:nvSpPr>
          <p:cNvPr id="16" name="TextBox 15">
            <a:extLst>
              <a:ext uri="{FF2B5EF4-FFF2-40B4-BE49-F238E27FC236}">
                <a16:creationId xmlns:a16="http://schemas.microsoft.com/office/drawing/2014/main" id="{FC38E483-C637-65A3-1BAF-F5CADE5C28FB}"/>
              </a:ext>
            </a:extLst>
          </p:cNvPr>
          <p:cNvSpPr txBox="1"/>
          <p:nvPr/>
        </p:nvSpPr>
        <p:spPr>
          <a:xfrm>
            <a:off x="9024665" y="2479159"/>
            <a:ext cx="3047206" cy="923330"/>
          </a:xfrm>
          <a:prstGeom prst="rect">
            <a:avLst/>
          </a:prstGeom>
          <a:noFill/>
        </p:spPr>
        <p:txBody>
          <a:bodyPr wrap="square">
            <a:spAutoFit/>
          </a:bodyPr>
          <a:lstStyle/>
          <a:p>
            <a:r>
              <a:rPr lang="en-IN" dirty="0" err="1"/>
              <a:t>mysql</a:t>
            </a:r>
            <a:r>
              <a:rPr lang="en-IN" dirty="0"/>
              <a:t>&gt; select DENSE_RANK() </a:t>
            </a:r>
          </a:p>
          <a:p>
            <a:r>
              <a:rPr lang="en-IN" dirty="0"/>
              <a:t>over(order by job) R1, </a:t>
            </a:r>
          </a:p>
          <a:p>
            <a:r>
              <a:rPr lang="en-IN" dirty="0"/>
              <a:t>job, ename from emp;</a:t>
            </a:r>
          </a:p>
        </p:txBody>
      </p:sp>
    </p:spTree>
    <p:extLst>
      <p:ext uri="{BB962C8B-B14F-4D97-AF65-F5344CB8AC3E}">
        <p14:creationId xmlns:p14="http://schemas.microsoft.com/office/powerpoint/2010/main" val="37918598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1295868"/>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272445" y="2838847"/>
            <a:ext cx="10945216"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endParaRPr lang="en-US" dirty="0">
              <a:solidFill>
                <a:schemeClr val="tx1">
                  <a:lumMod val="85000"/>
                  <a:lumOff val="15000"/>
                </a:schemeClr>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5B3219FA-0339-0BF5-21AE-82753694A23B}"/>
              </a:ext>
            </a:extLst>
          </p:cNvPr>
          <p:cNvPicPr>
            <a:picLocks noChangeAspect="1"/>
          </p:cNvPicPr>
          <p:nvPr/>
        </p:nvPicPr>
        <p:blipFill>
          <a:blip r:embed="rId3"/>
          <a:stretch>
            <a:fillRect/>
          </a:stretch>
        </p:blipFill>
        <p:spPr>
          <a:xfrm>
            <a:off x="272445" y="4270999"/>
            <a:ext cx="4991797" cy="352952"/>
          </a:xfrm>
          <a:prstGeom prst="rect">
            <a:avLst/>
          </a:prstGeom>
        </p:spPr>
      </p:pic>
      <p:pic>
        <p:nvPicPr>
          <p:cNvPr id="10" name="Picture 9">
            <a:extLst>
              <a:ext uri="{FF2B5EF4-FFF2-40B4-BE49-F238E27FC236}">
                <a16:creationId xmlns:a16="http://schemas.microsoft.com/office/drawing/2014/main" id="{415CB923-30AB-87C4-3E49-E7EA6179438E}"/>
              </a:ext>
            </a:extLst>
          </p:cNvPr>
          <p:cNvPicPr>
            <a:picLocks noChangeAspect="1"/>
          </p:cNvPicPr>
          <p:nvPr/>
        </p:nvPicPr>
        <p:blipFill>
          <a:blip r:embed="rId4"/>
          <a:stretch>
            <a:fillRect/>
          </a:stretch>
        </p:blipFill>
        <p:spPr>
          <a:xfrm>
            <a:off x="8039421" y="2838847"/>
            <a:ext cx="3743676" cy="4018705"/>
          </a:xfrm>
          <a:prstGeom prst="rect">
            <a:avLst/>
          </a:prstGeom>
        </p:spPr>
      </p:pic>
      <p:sp>
        <p:nvSpPr>
          <p:cNvPr id="12" name="TextBox 11">
            <a:extLst>
              <a:ext uri="{FF2B5EF4-FFF2-40B4-BE49-F238E27FC236}">
                <a16:creationId xmlns:a16="http://schemas.microsoft.com/office/drawing/2014/main" id="{F5E9EEFE-143D-36FE-D8B8-D0E379DCAE13}"/>
              </a:ext>
            </a:extLst>
          </p:cNvPr>
          <p:cNvSpPr txBox="1"/>
          <p:nvPr/>
        </p:nvSpPr>
        <p:spPr>
          <a:xfrm>
            <a:off x="1933499" y="4855774"/>
            <a:ext cx="6096000" cy="1200329"/>
          </a:xfrm>
          <a:prstGeom prst="rect">
            <a:avLst/>
          </a:prstGeom>
          <a:noFill/>
        </p:spPr>
        <p:txBody>
          <a:bodyPr wrap="square">
            <a:spAutoFit/>
          </a:bodyPr>
          <a:lstStyle/>
          <a:p>
            <a:r>
              <a:rPr lang="en-IN" dirty="0" err="1"/>
              <a:t>mysql</a:t>
            </a:r>
            <a:r>
              <a:rPr lang="en-IN" dirty="0"/>
              <a:t>&gt; select ROW_NUMBER() over(order by job) R1,</a:t>
            </a:r>
          </a:p>
          <a:p>
            <a:r>
              <a:rPr lang="en-IN" dirty="0"/>
              <a:t>  	       RANK() over(order by job) R2,</a:t>
            </a:r>
          </a:p>
          <a:p>
            <a:r>
              <a:rPr lang="en-IN" dirty="0"/>
              <a:t>	       DENSE_RANK() over(order by job) R3, </a:t>
            </a:r>
          </a:p>
          <a:p>
            <a:r>
              <a:rPr lang="en-IN" dirty="0"/>
              <a:t>                        job, ename from emp;</a:t>
            </a:r>
          </a:p>
        </p:txBody>
      </p:sp>
    </p:spTree>
    <p:extLst>
      <p:ext uri="{BB962C8B-B14F-4D97-AF65-F5344CB8AC3E}">
        <p14:creationId xmlns:p14="http://schemas.microsoft.com/office/powerpoint/2010/main" val="16033742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9" name="Picture 8">
            <a:extLst>
              <a:ext uri="{FF2B5EF4-FFF2-40B4-BE49-F238E27FC236}">
                <a16:creationId xmlns:a16="http://schemas.microsoft.com/office/drawing/2014/main" id="{9E69A265-8732-9417-FF9C-FE3DA07BB62A}"/>
              </a:ext>
            </a:extLst>
          </p:cNvPr>
          <p:cNvPicPr>
            <a:picLocks noChangeAspect="1"/>
          </p:cNvPicPr>
          <p:nvPr/>
        </p:nvPicPr>
        <p:blipFill>
          <a:blip r:embed="rId3"/>
          <a:stretch>
            <a:fillRect/>
          </a:stretch>
        </p:blipFill>
        <p:spPr>
          <a:xfrm>
            <a:off x="7133258" y="1222310"/>
            <a:ext cx="4852830" cy="4873245"/>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561782"/>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TextBox 5">
            <a:extLst>
              <a:ext uri="{FF2B5EF4-FFF2-40B4-BE49-F238E27FC236}">
                <a16:creationId xmlns:a16="http://schemas.microsoft.com/office/drawing/2014/main" id="{9F99059D-E0D8-5C7D-3A75-B491DD1B1344}"/>
              </a:ext>
            </a:extLst>
          </p:cNvPr>
          <p:cNvSpPr txBox="1"/>
          <p:nvPr/>
        </p:nvSpPr>
        <p:spPr>
          <a:xfrm>
            <a:off x="406574" y="1476182"/>
            <a:ext cx="11646360" cy="369332"/>
          </a:xfrm>
          <a:prstGeom prst="rect">
            <a:avLst/>
          </a:prstGeom>
          <a:noFill/>
        </p:spPr>
        <p:txBody>
          <a:bodyPr wrap="square">
            <a:spAutoFit/>
          </a:bodyPr>
          <a:lstStyle/>
          <a:p>
            <a:r>
              <a:rPr lang="en-IN" dirty="0"/>
              <a:t>Count A appearing in ename -&gt;</a:t>
            </a:r>
            <a:r>
              <a:rPr lang="en-IN" dirty="0" err="1"/>
              <a:t>mysql</a:t>
            </a:r>
            <a:r>
              <a:rPr lang="en-IN" dirty="0"/>
              <a:t>&gt; SELECT ename, LENGTH(ename) - LENGTH( REPLACE(</a:t>
            </a:r>
            <a:r>
              <a:rPr lang="en-IN" dirty="0" err="1"/>
              <a:t>ename,'A</a:t>
            </a:r>
            <a:r>
              <a:rPr lang="en-IN" dirty="0"/>
              <a:t>','') )R1 FROM emp;</a:t>
            </a:r>
          </a:p>
        </p:txBody>
      </p:sp>
      <p:sp>
        <p:nvSpPr>
          <p:cNvPr id="7" name="TextBox 6">
            <a:extLst>
              <a:ext uri="{FF2B5EF4-FFF2-40B4-BE49-F238E27FC236}">
                <a16:creationId xmlns:a16="http://schemas.microsoft.com/office/drawing/2014/main" id="{AADA400B-95BB-45F1-C880-9F6DDACA039E}"/>
              </a:ext>
            </a:extLst>
          </p:cNvPr>
          <p:cNvSpPr txBox="1"/>
          <p:nvPr/>
        </p:nvSpPr>
        <p:spPr>
          <a:xfrm>
            <a:off x="420842" y="2257210"/>
            <a:ext cx="6093068" cy="3693319"/>
          </a:xfrm>
          <a:prstGeom prst="rect">
            <a:avLst/>
          </a:prstGeom>
          <a:noFill/>
        </p:spPr>
        <p:txBody>
          <a:bodyPr wrap="square">
            <a:spAutoFit/>
          </a:bodyPr>
          <a:lstStyle/>
          <a:p>
            <a:r>
              <a:rPr lang="en-IN" dirty="0" err="1"/>
              <a:t>mysql</a:t>
            </a:r>
            <a:r>
              <a:rPr lang="en-IN" dirty="0"/>
              <a:t>&gt; select </a:t>
            </a:r>
            <a:r>
              <a:rPr lang="en-IN" dirty="0" err="1"/>
              <a:t>elt</a:t>
            </a:r>
            <a:r>
              <a:rPr lang="en-IN" dirty="0"/>
              <a:t>(4,'a','b','c','d');</a:t>
            </a:r>
          </a:p>
          <a:p>
            <a:r>
              <a:rPr lang="en-IN" dirty="0"/>
              <a:t>+------------------------+</a:t>
            </a:r>
          </a:p>
          <a:p>
            <a:r>
              <a:rPr lang="en-IN" dirty="0"/>
              <a:t>| </a:t>
            </a:r>
            <a:r>
              <a:rPr lang="en-IN" dirty="0" err="1"/>
              <a:t>elt</a:t>
            </a:r>
            <a:r>
              <a:rPr lang="en-IN" dirty="0"/>
              <a:t>(4,'a','b','c','d') |</a:t>
            </a:r>
          </a:p>
          <a:p>
            <a:r>
              <a:rPr lang="en-IN" dirty="0"/>
              <a:t>+------------------------+</a:t>
            </a:r>
          </a:p>
          <a:p>
            <a:r>
              <a:rPr lang="en-IN" dirty="0"/>
              <a:t>| d                      |</a:t>
            </a:r>
          </a:p>
          <a:p>
            <a:r>
              <a:rPr lang="en-IN" dirty="0"/>
              <a:t>+------------------------+</a:t>
            </a:r>
          </a:p>
          <a:p>
            <a:endParaRPr lang="en-IN" dirty="0"/>
          </a:p>
          <a:p>
            <a:r>
              <a:rPr lang="en-IN" dirty="0" err="1"/>
              <a:t>mysql</a:t>
            </a:r>
            <a:r>
              <a:rPr lang="en-IN" dirty="0"/>
              <a:t>&gt; select </a:t>
            </a:r>
            <a:r>
              <a:rPr lang="en-IN" dirty="0" err="1"/>
              <a:t>elt</a:t>
            </a:r>
            <a:r>
              <a:rPr lang="en-IN" dirty="0"/>
              <a:t>(5,'a','b','c','d');</a:t>
            </a:r>
          </a:p>
          <a:p>
            <a:r>
              <a:rPr lang="en-IN" dirty="0"/>
              <a:t>+------------------------+</a:t>
            </a:r>
          </a:p>
          <a:p>
            <a:r>
              <a:rPr lang="en-IN" dirty="0"/>
              <a:t>| </a:t>
            </a:r>
            <a:r>
              <a:rPr lang="en-IN" dirty="0" err="1"/>
              <a:t>elt</a:t>
            </a:r>
            <a:r>
              <a:rPr lang="en-IN" dirty="0"/>
              <a:t>(5,'a','b','c','d') |</a:t>
            </a:r>
          </a:p>
          <a:p>
            <a:r>
              <a:rPr lang="en-IN" dirty="0"/>
              <a:t>+------------------------+</a:t>
            </a:r>
          </a:p>
          <a:p>
            <a:r>
              <a:rPr lang="en-IN" dirty="0"/>
              <a:t>| NULL                   |</a:t>
            </a:r>
          </a:p>
          <a:p>
            <a:r>
              <a:rPr lang="en-IN" dirty="0"/>
              <a:t>+------------------------+</a:t>
            </a:r>
          </a:p>
        </p:txBody>
      </p:sp>
      <p:pic>
        <p:nvPicPr>
          <p:cNvPr id="9" name="Picture 8">
            <a:extLst>
              <a:ext uri="{FF2B5EF4-FFF2-40B4-BE49-F238E27FC236}">
                <a16:creationId xmlns:a16="http://schemas.microsoft.com/office/drawing/2014/main" id="{5A9B2471-101C-777C-E459-170D81C0B094}"/>
              </a:ext>
            </a:extLst>
          </p:cNvPr>
          <p:cNvPicPr>
            <a:picLocks noChangeAspect="1"/>
          </p:cNvPicPr>
          <p:nvPr/>
        </p:nvPicPr>
        <p:blipFill>
          <a:blip r:embed="rId3"/>
          <a:stretch>
            <a:fillRect/>
          </a:stretch>
        </p:blipFill>
        <p:spPr>
          <a:xfrm>
            <a:off x="3566257" y="2183828"/>
            <a:ext cx="8494158" cy="413507"/>
          </a:xfrm>
          <a:prstGeom prst="rect">
            <a:avLst/>
          </a:prstGeom>
        </p:spPr>
      </p:pic>
      <p:pic>
        <p:nvPicPr>
          <p:cNvPr id="11" name="Picture 10">
            <a:extLst>
              <a:ext uri="{FF2B5EF4-FFF2-40B4-BE49-F238E27FC236}">
                <a16:creationId xmlns:a16="http://schemas.microsoft.com/office/drawing/2014/main" id="{D4F03E02-1B34-957F-B593-D4DF957EC24F}"/>
              </a:ext>
            </a:extLst>
          </p:cNvPr>
          <p:cNvPicPr>
            <a:picLocks noChangeAspect="1"/>
          </p:cNvPicPr>
          <p:nvPr/>
        </p:nvPicPr>
        <p:blipFill>
          <a:blip r:embed="rId4"/>
          <a:stretch>
            <a:fillRect/>
          </a:stretch>
        </p:blipFill>
        <p:spPr>
          <a:xfrm>
            <a:off x="3593773" y="2653108"/>
            <a:ext cx="8001557" cy="413507"/>
          </a:xfrm>
          <a:prstGeom prst="rect">
            <a:avLst/>
          </a:prstGeom>
        </p:spPr>
      </p:pic>
      <p:pic>
        <p:nvPicPr>
          <p:cNvPr id="13" name="Picture 12">
            <a:extLst>
              <a:ext uri="{FF2B5EF4-FFF2-40B4-BE49-F238E27FC236}">
                <a16:creationId xmlns:a16="http://schemas.microsoft.com/office/drawing/2014/main" id="{80731E3F-E00E-2302-6EC7-EFC7A6CAB342}"/>
              </a:ext>
            </a:extLst>
          </p:cNvPr>
          <p:cNvPicPr>
            <a:picLocks noChangeAspect="1"/>
          </p:cNvPicPr>
          <p:nvPr/>
        </p:nvPicPr>
        <p:blipFill>
          <a:blip r:embed="rId5"/>
          <a:stretch>
            <a:fillRect/>
          </a:stretch>
        </p:blipFill>
        <p:spPr>
          <a:xfrm>
            <a:off x="3593773" y="3103935"/>
            <a:ext cx="3028257" cy="1514129"/>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09761337"/>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582370"/>
            <a:ext cx="8838049" cy="706760"/>
          </a:xfrm>
          <a:prstGeom prst="rect">
            <a:avLst/>
          </a:prstGeom>
        </p:spPr>
        <p:txBody>
          <a:bodyPr>
            <a:normAutofit fontScale="92500" lnSpcReduction="10000"/>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B0E758DA-2AA9-7320-3F02-EDDE1E857C90}"/>
              </a:ext>
            </a:extLst>
          </p:cNvPr>
          <p:cNvPicPr>
            <a:picLocks noChangeAspect="1"/>
          </p:cNvPicPr>
          <p:nvPr/>
        </p:nvPicPr>
        <p:blipFill>
          <a:blip r:embed="rId3"/>
          <a:stretch>
            <a:fillRect/>
          </a:stretch>
        </p:blipFill>
        <p:spPr>
          <a:xfrm>
            <a:off x="118542" y="1353494"/>
            <a:ext cx="6912768" cy="365125"/>
          </a:xfrm>
          <a:prstGeom prst="rect">
            <a:avLst/>
          </a:prstGeom>
        </p:spPr>
      </p:pic>
      <p:pic>
        <p:nvPicPr>
          <p:cNvPr id="8" name="Picture 7">
            <a:extLst>
              <a:ext uri="{FF2B5EF4-FFF2-40B4-BE49-F238E27FC236}">
                <a16:creationId xmlns:a16="http://schemas.microsoft.com/office/drawing/2014/main" id="{4666DE84-F4A4-2855-724B-571CEC29488E}"/>
              </a:ext>
            </a:extLst>
          </p:cNvPr>
          <p:cNvPicPr>
            <a:picLocks noChangeAspect="1"/>
          </p:cNvPicPr>
          <p:nvPr/>
        </p:nvPicPr>
        <p:blipFill>
          <a:blip r:embed="rId4"/>
          <a:stretch>
            <a:fillRect/>
          </a:stretch>
        </p:blipFill>
        <p:spPr>
          <a:xfrm>
            <a:off x="190550" y="1700808"/>
            <a:ext cx="10750899" cy="365125"/>
          </a:xfrm>
          <a:prstGeom prst="rect">
            <a:avLst/>
          </a:prstGeom>
        </p:spPr>
      </p:pic>
      <p:pic>
        <p:nvPicPr>
          <p:cNvPr id="10" name="Picture 9">
            <a:extLst>
              <a:ext uri="{FF2B5EF4-FFF2-40B4-BE49-F238E27FC236}">
                <a16:creationId xmlns:a16="http://schemas.microsoft.com/office/drawing/2014/main" id="{CD79F705-AD24-E48A-ABE4-0CAC729F9E8F}"/>
              </a:ext>
            </a:extLst>
          </p:cNvPr>
          <p:cNvPicPr>
            <a:picLocks noChangeAspect="1"/>
          </p:cNvPicPr>
          <p:nvPr/>
        </p:nvPicPr>
        <p:blipFill>
          <a:blip r:embed="rId5"/>
          <a:stretch>
            <a:fillRect/>
          </a:stretch>
        </p:blipFill>
        <p:spPr>
          <a:xfrm>
            <a:off x="190550" y="2022278"/>
            <a:ext cx="11630642" cy="416122"/>
          </a:xfrm>
          <a:prstGeom prst="rect">
            <a:avLst/>
          </a:prstGeom>
        </p:spPr>
      </p:pic>
      <p:pic>
        <p:nvPicPr>
          <p:cNvPr id="12" name="Picture 11">
            <a:extLst>
              <a:ext uri="{FF2B5EF4-FFF2-40B4-BE49-F238E27FC236}">
                <a16:creationId xmlns:a16="http://schemas.microsoft.com/office/drawing/2014/main" id="{FE2012F4-CA3D-595A-6C57-285C714F5B35}"/>
              </a:ext>
            </a:extLst>
          </p:cNvPr>
          <p:cNvPicPr>
            <a:picLocks noChangeAspect="1"/>
          </p:cNvPicPr>
          <p:nvPr/>
        </p:nvPicPr>
        <p:blipFill>
          <a:blip r:embed="rId6"/>
          <a:stretch>
            <a:fillRect/>
          </a:stretch>
        </p:blipFill>
        <p:spPr>
          <a:xfrm>
            <a:off x="213792" y="2387403"/>
            <a:ext cx="5400600" cy="572326"/>
          </a:xfrm>
          <a:prstGeom prst="rect">
            <a:avLst/>
          </a:prstGeom>
        </p:spPr>
      </p:pic>
      <p:pic>
        <p:nvPicPr>
          <p:cNvPr id="14" name="Picture 13">
            <a:extLst>
              <a:ext uri="{FF2B5EF4-FFF2-40B4-BE49-F238E27FC236}">
                <a16:creationId xmlns:a16="http://schemas.microsoft.com/office/drawing/2014/main" id="{38B50E38-0E3F-74EE-BB48-F5B72AFC830A}"/>
              </a:ext>
            </a:extLst>
          </p:cNvPr>
          <p:cNvPicPr>
            <a:picLocks noChangeAspect="1"/>
          </p:cNvPicPr>
          <p:nvPr/>
        </p:nvPicPr>
        <p:blipFill>
          <a:blip r:embed="rId7"/>
          <a:stretch>
            <a:fillRect/>
          </a:stretch>
        </p:blipFill>
        <p:spPr>
          <a:xfrm>
            <a:off x="167258" y="2816478"/>
            <a:ext cx="11999863" cy="1804491"/>
          </a:xfrm>
          <a:prstGeom prst="rect">
            <a:avLst/>
          </a:prstGeom>
        </p:spPr>
      </p:pic>
      <p:pic>
        <p:nvPicPr>
          <p:cNvPr id="16" name="Picture 15">
            <a:extLst>
              <a:ext uri="{FF2B5EF4-FFF2-40B4-BE49-F238E27FC236}">
                <a16:creationId xmlns:a16="http://schemas.microsoft.com/office/drawing/2014/main" id="{72E09F31-D39C-2286-AAF7-6FA17D339186}"/>
              </a:ext>
            </a:extLst>
          </p:cNvPr>
          <p:cNvPicPr>
            <a:picLocks noChangeAspect="1"/>
          </p:cNvPicPr>
          <p:nvPr/>
        </p:nvPicPr>
        <p:blipFill>
          <a:blip r:embed="rId8"/>
          <a:stretch>
            <a:fillRect/>
          </a:stretch>
        </p:blipFill>
        <p:spPr>
          <a:xfrm>
            <a:off x="225202" y="5054083"/>
            <a:ext cx="9033532" cy="1111221"/>
          </a:xfrm>
          <a:prstGeom prst="rect">
            <a:avLst/>
          </a:prstGeom>
        </p:spPr>
      </p:pic>
      <p:pic>
        <p:nvPicPr>
          <p:cNvPr id="18" name="Picture 17">
            <a:extLst>
              <a:ext uri="{FF2B5EF4-FFF2-40B4-BE49-F238E27FC236}">
                <a16:creationId xmlns:a16="http://schemas.microsoft.com/office/drawing/2014/main" id="{DE20CC98-A5BA-DF87-759D-078BF589A520}"/>
              </a:ext>
            </a:extLst>
          </p:cNvPr>
          <p:cNvPicPr>
            <a:picLocks noChangeAspect="1"/>
          </p:cNvPicPr>
          <p:nvPr/>
        </p:nvPicPr>
        <p:blipFill>
          <a:blip r:embed="rId9"/>
          <a:stretch>
            <a:fillRect/>
          </a:stretch>
        </p:blipFill>
        <p:spPr>
          <a:xfrm>
            <a:off x="6852771" y="3911643"/>
            <a:ext cx="4811925" cy="1087404"/>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334566" y="4194988"/>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3070870" y="4467289"/>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3" name="Picture 2">
            <a:extLst>
              <a:ext uri="{FF2B5EF4-FFF2-40B4-BE49-F238E27FC236}">
                <a16:creationId xmlns:a16="http://schemas.microsoft.com/office/drawing/2014/main" id="{32C59603-A561-0469-E157-00CE4836E953}"/>
              </a:ext>
            </a:extLst>
          </p:cNvPr>
          <p:cNvPicPr>
            <a:picLocks noChangeAspect="1"/>
          </p:cNvPicPr>
          <p:nvPr/>
        </p:nvPicPr>
        <p:blipFill>
          <a:blip r:embed="rId3"/>
          <a:stretch>
            <a:fillRect/>
          </a:stretch>
        </p:blipFill>
        <p:spPr>
          <a:xfrm>
            <a:off x="3269329" y="4862121"/>
            <a:ext cx="8731653" cy="394899"/>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39751" y="3811906"/>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0423190" y="3811789"/>
            <a:ext cx="1557640" cy="2591646"/>
          </a:xfrm>
          <a:prstGeom prst="rect">
            <a:avLst/>
          </a:prstGeom>
        </p:spPr>
      </p:pic>
      <p:pic>
        <p:nvPicPr>
          <p:cNvPr id="10" name="Picture 9">
            <a:extLst>
              <a:ext uri="{FF2B5EF4-FFF2-40B4-BE49-F238E27FC236}">
                <a16:creationId xmlns:a16="http://schemas.microsoft.com/office/drawing/2014/main" id="{89695BC6-0240-B23D-95CA-DD5247E1DAC2}"/>
              </a:ext>
            </a:extLst>
          </p:cNvPr>
          <p:cNvPicPr>
            <a:picLocks noChangeAspect="1"/>
          </p:cNvPicPr>
          <p:nvPr/>
        </p:nvPicPr>
        <p:blipFill>
          <a:blip r:embed="rId4"/>
          <a:stretch>
            <a:fillRect/>
          </a:stretch>
        </p:blipFill>
        <p:spPr>
          <a:xfrm>
            <a:off x="209583" y="4508877"/>
            <a:ext cx="7128792" cy="1748025"/>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        m * n = records</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75878" y="5633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551854" y="782985"/>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485559" y="2689473"/>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1551854" y="4382244"/>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2993338"/>
            <a:ext cx="9865096" cy="1969770"/>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51988" y="1657088"/>
            <a:ext cx="7801199" cy="1257385"/>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16128" y="4797152"/>
            <a:ext cx="6922297" cy="1600751"/>
            <a:chOff x="1429210" y="4571449"/>
            <a:chExt cx="7391695" cy="1600751"/>
          </a:xfrm>
        </p:grpSpPr>
        <p:grpSp>
          <p:nvGrpSpPr>
            <p:cNvPr id="9" name="Group 13"/>
            <p:cNvGrpSpPr/>
            <p:nvPr/>
          </p:nvGrpSpPr>
          <p:grpSpPr>
            <a:xfrm>
              <a:off x="4553705" y="4571449"/>
              <a:ext cx="4267200" cy="1600751"/>
              <a:chOff x="4748223" y="4561573"/>
              <a:chExt cx="4267200" cy="1600751"/>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8223" y="4561573"/>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29210" y="5707999"/>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858187465"/>
              </p:ext>
            </p:extLst>
          </p:nvPr>
        </p:nvGraphicFramePr>
        <p:xfrm>
          <a:off x="47321" y="1385838"/>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pic>
        <p:nvPicPr>
          <p:cNvPr id="10" name="Picture 9">
            <a:extLst>
              <a:ext uri="{FF2B5EF4-FFF2-40B4-BE49-F238E27FC236}">
                <a16:creationId xmlns:a16="http://schemas.microsoft.com/office/drawing/2014/main" id="{F3E57635-79D4-1C04-0C18-8390A6BE2C23}"/>
              </a:ext>
            </a:extLst>
          </p:cNvPr>
          <p:cNvPicPr>
            <a:picLocks noChangeAspect="1"/>
          </p:cNvPicPr>
          <p:nvPr/>
        </p:nvPicPr>
        <p:blipFill>
          <a:blip r:embed="rId2"/>
          <a:stretch>
            <a:fillRect/>
          </a:stretch>
        </p:blipFill>
        <p:spPr>
          <a:xfrm>
            <a:off x="47321" y="4299933"/>
            <a:ext cx="11633961" cy="2296825"/>
          </a:xfrm>
          <a:prstGeom prst="rect">
            <a:avLst/>
          </a:prstGeom>
        </p:spPr>
      </p:pic>
    </p:spTree>
    <p:extLst>
      <p:ext uri="{BB962C8B-B14F-4D97-AF65-F5344CB8AC3E}">
        <p14:creationId xmlns:p14="http://schemas.microsoft.com/office/powerpoint/2010/main" val="158597650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m.ename</a:t>
            </a:r>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e.ename</a:t>
            </a:r>
            <a:r>
              <a:rPr lang="en-IN" dirty="0">
                <a:latin typeface="Liberation Mono"/>
                <a:ea typeface="Times New Roman" panose="02020603050405020304" pitchFamily="18" charset="0"/>
              </a:rPr>
              <a:t>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116632"/>
            <a:ext cx="8838049" cy="706827"/>
          </a:xfrm>
          <a:prstGeom prst="rect">
            <a:avLst/>
          </a:prstGeom>
        </p:spPr>
        <p:txBody>
          <a:bodyPr>
            <a:normAutofit fontScale="92500" lnSpcReduction="10000"/>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TextBox 5">
            <a:extLst>
              <a:ext uri="{FF2B5EF4-FFF2-40B4-BE49-F238E27FC236}">
                <a16:creationId xmlns:a16="http://schemas.microsoft.com/office/drawing/2014/main" id="{F99C607A-5785-0829-9D06-B7EC47AB2F75}"/>
              </a:ext>
            </a:extLst>
          </p:cNvPr>
          <p:cNvSpPr txBox="1"/>
          <p:nvPr/>
        </p:nvSpPr>
        <p:spPr>
          <a:xfrm>
            <a:off x="478582" y="764704"/>
            <a:ext cx="6093068" cy="369332"/>
          </a:xfrm>
          <a:prstGeom prst="rect">
            <a:avLst/>
          </a:prstGeom>
          <a:noFill/>
        </p:spPr>
        <p:txBody>
          <a:bodyPr wrap="square">
            <a:spAutoFit/>
          </a:bodyPr>
          <a:lstStyle/>
          <a:p>
            <a:r>
              <a:rPr lang="en-IN" dirty="0" err="1"/>
              <a:t>mysql</a:t>
            </a:r>
            <a:r>
              <a:rPr lang="en-IN" dirty="0"/>
              <a:t>&gt; select </a:t>
            </a:r>
            <a:r>
              <a:rPr lang="en-IN" dirty="0" err="1"/>
              <a:t>sal</a:t>
            </a:r>
            <a:r>
              <a:rPr lang="en-IN" dirty="0"/>
              <a:t> from emp where ename = "james";</a:t>
            </a:r>
          </a:p>
        </p:txBody>
      </p:sp>
      <p:sp>
        <p:nvSpPr>
          <p:cNvPr id="8" name="TextBox 7">
            <a:extLst>
              <a:ext uri="{FF2B5EF4-FFF2-40B4-BE49-F238E27FC236}">
                <a16:creationId xmlns:a16="http://schemas.microsoft.com/office/drawing/2014/main" id="{93195CE7-B7CC-08E1-FAFD-4C6DD8D8FE1B}"/>
              </a:ext>
            </a:extLst>
          </p:cNvPr>
          <p:cNvSpPr txBox="1"/>
          <p:nvPr/>
        </p:nvSpPr>
        <p:spPr>
          <a:xfrm>
            <a:off x="478582" y="1043444"/>
            <a:ext cx="6093068" cy="369332"/>
          </a:xfrm>
          <a:prstGeom prst="rect">
            <a:avLst/>
          </a:prstGeom>
          <a:noFill/>
        </p:spPr>
        <p:txBody>
          <a:bodyPr wrap="square">
            <a:spAutoFit/>
          </a:bodyPr>
          <a:lstStyle/>
          <a:p>
            <a:r>
              <a:rPr lang="en-IN" dirty="0" err="1"/>
              <a:t>mysql</a:t>
            </a:r>
            <a:r>
              <a:rPr lang="en-IN" dirty="0"/>
              <a:t>&gt; select </a:t>
            </a:r>
            <a:r>
              <a:rPr lang="en-IN" dirty="0" err="1"/>
              <a:t>sal</a:t>
            </a:r>
            <a:r>
              <a:rPr lang="en-IN" dirty="0"/>
              <a:t> from emp where ename = "king";</a:t>
            </a:r>
          </a:p>
        </p:txBody>
      </p:sp>
      <p:sp>
        <p:nvSpPr>
          <p:cNvPr id="10" name="TextBox 9">
            <a:extLst>
              <a:ext uri="{FF2B5EF4-FFF2-40B4-BE49-F238E27FC236}">
                <a16:creationId xmlns:a16="http://schemas.microsoft.com/office/drawing/2014/main" id="{EDF9B8AE-0FC9-7739-123E-1618A5E723E1}"/>
              </a:ext>
            </a:extLst>
          </p:cNvPr>
          <p:cNvSpPr txBox="1"/>
          <p:nvPr/>
        </p:nvSpPr>
        <p:spPr>
          <a:xfrm>
            <a:off x="478582" y="1340768"/>
            <a:ext cx="6093068" cy="369332"/>
          </a:xfrm>
          <a:prstGeom prst="rect">
            <a:avLst/>
          </a:prstGeom>
          <a:noFill/>
        </p:spPr>
        <p:txBody>
          <a:bodyPr wrap="square">
            <a:spAutoFit/>
          </a:bodyPr>
          <a:lstStyle/>
          <a:p>
            <a:r>
              <a:rPr lang="en-IN" dirty="0" err="1"/>
              <a:t>mysql</a:t>
            </a:r>
            <a:r>
              <a:rPr lang="en-IN" dirty="0"/>
              <a:t>&gt; select (5000) ,(950);</a:t>
            </a:r>
          </a:p>
        </p:txBody>
      </p:sp>
      <p:sp>
        <p:nvSpPr>
          <p:cNvPr id="12" name="TextBox 11">
            <a:extLst>
              <a:ext uri="{FF2B5EF4-FFF2-40B4-BE49-F238E27FC236}">
                <a16:creationId xmlns:a16="http://schemas.microsoft.com/office/drawing/2014/main" id="{5E05FC7D-8180-13FA-0701-3C46F26B8FFD}"/>
              </a:ext>
            </a:extLst>
          </p:cNvPr>
          <p:cNvSpPr txBox="1"/>
          <p:nvPr/>
        </p:nvSpPr>
        <p:spPr>
          <a:xfrm>
            <a:off x="478582" y="1628800"/>
            <a:ext cx="6093068" cy="369332"/>
          </a:xfrm>
          <a:prstGeom prst="rect">
            <a:avLst/>
          </a:prstGeom>
          <a:noFill/>
        </p:spPr>
        <p:txBody>
          <a:bodyPr wrap="square">
            <a:spAutoFit/>
          </a:bodyPr>
          <a:lstStyle/>
          <a:p>
            <a:r>
              <a:rPr lang="en-IN" dirty="0" err="1"/>
              <a:t>mysql</a:t>
            </a:r>
            <a:r>
              <a:rPr lang="en-IN" dirty="0"/>
              <a:t>&gt; select 5000 - 950;</a:t>
            </a:r>
          </a:p>
        </p:txBody>
      </p:sp>
      <p:sp>
        <p:nvSpPr>
          <p:cNvPr id="14" name="TextBox 13">
            <a:extLst>
              <a:ext uri="{FF2B5EF4-FFF2-40B4-BE49-F238E27FC236}">
                <a16:creationId xmlns:a16="http://schemas.microsoft.com/office/drawing/2014/main" id="{6D909C00-349A-4985-70B8-B7BBAB1E7C60}"/>
              </a:ext>
            </a:extLst>
          </p:cNvPr>
          <p:cNvSpPr txBox="1"/>
          <p:nvPr/>
        </p:nvSpPr>
        <p:spPr>
          <a:xfrm>
            <a:off x="478582" y="1916832"/>
            <a:ext cx="11711831" cy="369332"/>
          </a:xfrm>
          <a:prstGeom prst="rect">
            <a:avLst/>
          </a:prstGeom>
          <a:noFill/>
        </p:spPr>
        <p:txBody>
          <a:bodyPr wrap="square">
            <a:spAutoFit/>
          </a:bodyPr>
          <a:lstStyle/>
          <a:p>
            <a:r>
              <a:rPr lang="en-IN" dirty="0" err="1"/>
              <a:t>mysql</a:t>
            </a:r>
            <a:r>
              <a:rPr lang="en-IN" dirty="0"/>
              <a:t>&gt; select (select </a:t>
            </a:r>
            <a:r>
              <a:rPr lang="en-IN" dirty="0" err="1"/>
              <a:t>sal</a:t>
            </a:r>
            <a:r>
              <a:rPr lang="en-IN" dirty="0"/>
              <a:t> from emp where ename = "king")king,(select </a:t>
            </a:r>
            <a:r>
              <a:rPr lang="en-IN" dirty="0" err="1"/>
              <a:t>sal</a:t>
            </a:r>
            <a:r>
              <a:rPr lang="en-IN" dirty="0"/>
              <a:t> from emp where ename = "james")james;</a:t>
            </a:r>
          </a:p>
        </p:txBody>
      </p:sp>
      <p:sp>
        <p:nvSpPr>
          <p:cNvPr id="16" name="TextBox 15">
            <a:extLst>
              <a:ext uri="{FF2B5EF4-FFF2-40B4-BE49-F238E27FC236}">
                <a16:creationId xmlns:a16="http://schemas.microsoft.com/office/drawing/2014/main" id="{6B52DCE9-4B40-BD35-A037-8AD003EBF7BD}"/>
              </a:ext>
            </a:extLst>
          </p:cNvPr>
          <p:cNvSpPr txBox="1"/>
          <p:nvPr/>
        </p:nvSpPr>
        <p:spPr>
          <a:xfrm>
            <a:off x="478582" y="2204864"/>
            <a:ext cx="10657184" cy="369332"/>
          </a:xfrm>
          <a:prstGeom prst="rect">
            <a:avLst/>
          </a:prstGeom>
          <a:noFill/>
        </p:spPr>
        <p:txBody>
          <a:bodyPr wrap="square">
            <a:spAutoFit/>
          </a:bodyPr>
          <a:lstStyle/>
          <a:p>
            <a:r>
              <a:rPr lang="en-IN" dirty="0" err="1"/>
              <a:t>mysql</a:t>
            </a:r>
            <a:r>
              <a:rPr lang="en-IN" dirty="0"/>
              <a:t>&gt; select (select </a:t>
            </a:r>
            <a:r>
              <a:rPr lang="en-IN" dirty="0" err="1"/>
              <a:t>sal</a:t>
            </a:r>
            <a:r>
              <a:rPr lang="en-IN" dirty="0"/>
              <a:t> from emp where ename = "king") - (select </a:t>
            </a:r>
            <a:r>
              <a:rPr lang="en-IN" dirty="0" err="1"/>
              <a:t>sal</a:t>
            </a:r>
            <a:r>
              <a:rPr lang="en-IN" dirty="0"/>
              <a:t> from emp where ename = "james")R1;</a:t>
            </a:r>
          </a:p>
        </p:txBody>
      </p:sp>
      <p:sp>
        <p:nvSpPr>
          <p:cNvPr id="18" name="TextBox 17">
            <a:extLst>
              <a:ext uri="{FF2B5EF4-FFF2-40B4-BE49-F238E27FC236}">
                <a16:creationId xmlns:a16="http://schemas.microsoft.com/office/drawing/2014/main" id="{9ED51508-68F2-C36F-B68E-F5F81193728E}"/>
              </a:ext>
            </a:extLst>
          </p:cNvPr>
          <p:cNvSpPr txBox="1"/>
          <p:nvPr/>
        </p:nvSpPr>
        <p:spPr>
          <a:xfrm>
            <a:off x="478582" y="2455728"/>
            <a:ext cx="6093068" cy="1477328"/>
          </a:xfrm>
          <a:prstGeom prst="rect">
            <a:avLst/>
          </a:prstGeom>
          <a:noFill/>
        </p:spPr>
        <p:txBody>
          <a:bodyPr wrap="square">
            <a:spAutoFit/>
          </a:bodyPr>
          <a:lstStyle/>
          <a:p>
            <a:r>
              <a:rPr lang="en-IN" dirty="0"/>
              <a:t>+------+</a:t>
            </a:r>
          </a:p>
          <a:p>
            <a:r>
              <a:rPr lang="en-IN" dirty="0"/>
              <a:t>| R1   |</a:t>
            </a:r>
          </a:p>
          <a:p>
            <a:r>
              <a:rPr lang="en-IN" dirty="0"/>
              <a:t>+------+</a:t>
            </a:r>
          </a:p>
          <a:p>
            <a:r>
              <a:rPr lang="en-IN" dirty="0"/>
              <a:t>| 4050 |</a:t>
            </a:r>
          </a:p>
          <a:p>
            <a:r>
              <a:rPr lang="en-IN" dirty="0"/>
              <a:t>+------+</a:t>
            </a:r>
          </a:p>
        </p:txBody>
      </p:sp>
      <p:sp>
        <p:nvSpPr>
          <p:cNvPr id="22" name="TextBox 21">
            <a:extLst>
              <a:ext uri="{FF2B5EF4-FFF2-40B4-BE49-F238E27FC236}">
                <a16:creationId xmlns:a16="http://schemas.microsoft.com/office/drawing/2014/main" id="{02688AB8-9719-CD57-55CC-186F07C479A8}"/>
              </a:ext>
            </a:extLst>
          </p:cNvPr>
          <p:cNvSpPr txBox="1"/>
          <p:nvPr/>
        </p:nvSpPr>
        <p:spPr>
          <a:xfrm>
            <a:off x="2891197" y="2492896"/>
            <a:ext cx="6093068" cy="1754326"/>
          </a:xfrm>
          <a:prstGeom prst="rect">
            <a:avLst/>
          </a:prstGeom>
          <a:noFill/>
        </p:spPr>
        <p:txBody>
          <a:bodyPr wrap="square">
            <a:spAutoFit/>
          </a:bodyPr>
          <a:lstStyle/>
          <a:p>
            <a:r>
              <a:rPr lang="en-IN" dirty="0"/>
              <a:t>------------------------------------------------------------------------------------</a:t>
            </a:r>
          </a:p>
          <a:p>
            <a:r>
              <a:rPr lang="en-IN" dirty="0"/>
              <a:t>Select  column_name, (select….)  from emp where ename = "james";</a:t>
            </a:r>
          </a:p>
          <a:p>
            <a:r>
              <a:rPr lang="en-IN" dirty="0"/>
              <a:t>Here, (select….) – Scalar subquery </a:t>
            </a:r>
          </a:p>
          <a:p>
            <a:r>
              <a:rPr lang="en-IN" dirty="0"/>
              <a:t>It should be return 1 row and 1 column</a:t>
            </a:r>
          </a:p>
          <a:p>
            <a:r>
              <a:rPr lang="en-IN" dirty="0"/>
              <a:t>------------------------------------------------------------------------------------</a:t>
            </a:r>
          </a:p>
        </p:txBody>
      </p:sp>
      <p:sp>
        <p:nvSpPr>
          <p:cNvPr id="24" name="TextBox 23">
            <a:extLst>
              <a:ext uri="{FF2B5EF4-FFF2-40B4-BE49-F238E27FC236}">
                <a16:creationId xmlns:a16="http://schemas.microsoft.com/office/drawing/2014/main" id="{CFA66613-CB7C-E20D-A518-7A91E2457B55}"/>
              </a:ext>
            </a:extLst>
          </p:cNvPr>
          <p:cNvSpPr txBox="1"/>
          <p:nvPr/>
        </p:nvSpPr>
        <p:spPr>
          <a:xfrm>
            <a:off x="2891196" y="4077072"/>
            <a:ext cx="6732401" cy="1754326"/>
          </a:xfrm>
          <a:prstGeom prst="rect">
            <a:avLst/>
          </a:prstGeom>
          <a:noFill/>
        </p:spPr>
        <p:txBody>
          <a:bodyPr wrap="square">
            <a:spAutoFit/>
          </a:bodyPr>
          <a:lstStyle/>
          <a:p>
            <a:r>
              <a:rPr lang="en-IN" dirty="0"/>
              <a:t>select * from emp where &lt; Condition &gt;;</a:t>
            </a:r>
          </a:p>
          <a:p>
            <a:r>
              <a:rPr lang="en-IN" dirty="0"/>
              <a:t>Here , &lt;Condition&gt;  = &lt;Column_name……(select  aggr fun………)&gt;;</a:t>
            </a:r>
          </a:p>
          <a:p>
            <a:r>
              <a:rPr lang="en-IN" dirty="0"/>
              <a:t>------------------------------------------------------------------------------------</a:t>
            </a:r>
          </a:p>
          <a:p>
            <a:r>
              <a:rPr lang="en-IN" dirty="0"/>
              <a:t>Inline Views</a:t>
            </a:r>
          </a:p>
          <a:p>
            <a:r>
              <a:rPr lang="en-IN" dirty="0"/>
              <a:t>select * from (select……) alias ;</a:t>
            </a:r>
          </a:p>
          <a:p>
            <a:r>
              <a:rPr lang="en-IN" dirty="0"/>
              <a:t>------------------------------------------------------------------------------------</a:t>
            </a:r>
          </a:p>
        </p:txBody>
      </p:sp>
    </p:spTree>
    <p:extLst>
      <p:ext uri="{BB962C8B-B14F-4D97-AF65-F5344CB8AC3E}">
        <p14:creationId xmlns:p14="http://schemas.microsoft.com/office/powerpoint/2010/main" val="1571124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2" y="2688347"/>
            <a:ext cx="7165827" cy="1638483"/>
            <a:chOff x="1672225" y="2939146"/>
            <a:chExt cx="7165827" cy="1638483"/>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5" y="3643234"/>
              <a:ext cx="7165827" cy="934395"/>
              <a:chOff x="1672225" y="3643234"/>
              <a:chExt cx="7165827" cy="934395"/>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5" y="3643234"/>
                <a:ext cx="7165827" cy="860503"/>
              </a:xfrm>
              <a:prstGeom prst="rect">
                <a:avLst/>
              </a:prstGeom>
            </p:spPr>
          </p:pic>
          <p:sp>
            <p:nvSpPr>
              <p:cNvPr id="9" name="Rectangle 8"/>
              <p:cNvSpPr/>
              <p:nvPr/>
            </p:nvSpPr>
            <p:spPr>
              <a:xfrm>
                <a:off x="2289588" y="4029942"/>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334566" y="187972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982638" y="1170201"/>
            <a:ext cx="10441160" cy="837181"/>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784193" y="610998"/>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1" y="692696"/>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01582" y="104582"/>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F4692549-2EF2-CE3B-F340-A8002596672B}"/>
              </a:ext>
            </a:extLst>
          </p:cNvPr>
          <p:cNvPicPr>
            <a:picLocks noChangeAspect="1"/>
          </p:cNvPicPr>
          <p:nvPr/>
        </p:nvPicPr>
        <p:blipFill>
          <a:blip r:embed="rId3"/>
          <a:stretch>
            <a:fillRect/>
          </a:stretch>
        </p:blipFill>
        <p:spPr>
          <a:xfrm>
            <a:off x="1055778" y="3685262"/>
            <a:ext cx="5039428" cy="419158"/>
          </a:xfrm>
          <a:prstGeom prst="rect">
            <a:avLst/>
          </a:prstGeom>
        </p:spPr>
      </p:pic>
      <p:pic>
        <p:nvPicPr>
          <p:cNvPr id="10" name="Picture 9">
            <a:extLst>
              <a:ext uri="{FF2B5EF4-FFF2-40B4-BE49-F238E27FC236}">
                <a16:creationId xmlns:a16="http://schemas.microsoft.com/office/drawing/2014/main" id="{4643C640-F5CD-7EF7-394F-D6A53C1B7F65}"/>
              </a:ext>
            </a:extLst>
          </p:cNvPr>
          <p:cNvPicPr>
            <a:picLocks noChangeAspect="1"/>
          </p:cNvPicPr>
          <p:nvPr/>
        </p:nvPicPr>
        <p:blipFill>
          <a:blip r:embed="rId4"/>
          <a:stretch>
            <a:fillRect/>
          </a:stretch>
        </p:blipFill>
        <p:spPr>
          <a:xfrm>
            <a:off x="1015271" y="1147160"/>
            <a:ext cx="5010849" cy="409632"/>
          </a:xfrm>
          <a:prstGeom prst="rect">
            <a:avLst/>
          </a:prstGeom>
        </p:spPr>
      </p:pic>
      <p:pic>
        <p:nvPicPr>
          <p:cNvPr id="12" name="Picture 11">
            <a:extLst>
              <a:ext uri="{FF2B5EF4-FFF2-40B4-BE49-F238E27FC236}">
                <a16:creationId xmlns:a16="http://schemas.microsoft.com/office/drawing/2014/main" id="{5CA3173F-4340-4C1E-6B1E-85486C7162B2}"/>
              </a:ext>
            </a:extLst>
          </p:cNvPr>
          <p:cNvPicPr>
            <a:picLocks noChangeAspect="1"/>
          </p:cNvPicPr>
          <p:nvPr/>
        </p:nvPicPr>
        <p:blipFill>
          <a:blip r:embed="rId5"/>
          <a:stretch>
            <a:fillRect/>
          </a:stretch>
        </p:blipFill>
        <p:spPr>
          <a:xfrm>
            <a:off x="1023968" y="906539"/>
            <a:ext cx="9488224" cy="247685"/>
          </a:xfrm>
          <a:prstGeom prst="rect">
            <a:avLst/>
          </a:prstGeom>
        </p:spPr>
      </p:pic>
      <p:pic>
        <p:nvPicPr>
          <p:cNvPr id="14" name="Picture 13">
            <a:extLst>
              <a:ext uri="{FF2B5EF4-FFF2-40B4-BE49-F238E27FC236}">
                <a16:creationId xmlns:a16="http://schemas.microsoft.com/office/drawing/2014/main" id="{C1CC8F89-AF12-031D-BA4E-D8856C292865}"/>
              </a:ext>
            </a:extLst>
          </p:cNvPr>
          <p:cNvPicPr>
            <a:picLocks noChangeAspect="1"/>
          </p:cNvPicPr>
          <p:nvPr/>
        </p:nvPicPr>
        <p:blipFill>
          <a:blip r:embed="rId6"/>
          <a:stretch>
            <a:fillRect/>
          </a:stretch>
        </p:blipFill>
        <p:spPr>
          <a:xfrm>
            <a:off x="1015271" y="1556792"/>
            <a:ext cx="4829849" cy="409632"/>
          </a:xfrm>
          <a:prstGeom prst="rect">
            <a:avLst/>
          </a:prstGeom>
        </p:spPr>
      </p:pic>
      <p:pic>
        <p:nvPicPr>
          <p:cNvPr id="16" name="Picture 15">
            <a:extLst>
              <a:ext uri="{FF2B5EF4-FFF2-40B4-BE49-F238E27FC236}">
                <a16:creationId xmlns:a16="http://schemas.microsoft.com/office/drawing/2014/main" id="{97EA9865-DEA1-C7A9-3701-BAD82A0F64E5}"/>
              </a:ext>
            </a:extLst>
          </p:cNvPr>
          <p:cNvPicPr>
            <a:picLocks noChangeAspect="1"/>
          </p:cNvPicPr>
          <p:nvPr/>
        </p:nvPicPr>
        <p:blipFill>
          <a:blip r:embed="rId7"/>
          <a:stretch>
            <a:fillRect/>
          </a:stretch>
        </p:blipFill>
        <p:spPr>
          <a:xfrm>
            <a:off x="1023968" y="1970908"/>
            <a:ext cx="5296639" cy="161948"/>
          </a:xfrm>
          <a:prstGeom prst="rect">
            <a:avLst/>
          </a:prstGeom>
        </p:spPr>
      </p:pic>
      <p:pic>
        <p:nvPicPr>
          <p:cNvPr id="18" name="Picture 17">
            <a:extLst>
              <a:ext uri="{FF2B5EF4-FFF2-40B4-BE49-F238E27FC236}">
                <a16:creationId xmlns:a16="http://schemas.microsoft.com/office/drawing/2014/main" id="{471156CA-A632-6FB9-9896-3EEA76C9B06C}"/>
              </a:ext>
            </a:extLst>
          </p:cNvPr>
          <p:cNvPicPr>
            <a:picLocks noChangeAspect="1"/>
          </p:cNvPicPr>
          <p:nvPr/>
        </p:nvPicPr>
        <p:blipFill>
          <a:blip r:embed="rId8"/>
          <a:stretch>
            <a:fillRect/>
          </a:stretch>
        </p:blipFill>
        <p:spPr>
          <a:xfrm>
            <a:off x="1023968" y="2204864"/>
            <a:ext cx="9621593" cy="562053"/>
          </a:xfrm>
          <a:prstGeom prst="rect">
            <a:avLst/>
          </a:prstGeom>
        </p:spPr>
      </p:pic>
      <p:pic>
        <p:nvPicPr>
          <p:cNvPr id="20" name="Picture 19">
            <a:extLst>
              <a:ext uri="{FF2B5EF4-FFF2-40B4-BE49-F238E27FC236}">
                <a16:creationId xmlns:a16="http://schemas.microsoft.com/office/drawing/2014/main" id="{6A46B2BE-E164-A98D-80F4-9D6A13796FBB}"/>
              </a:ext>
            </a:extLst>
          </p:cNvPr>
          <p:cNvPicPr>
            <a:picLocks noChangeAspect="1"/>
          </p:cNvPicPr>
          <p:nvPr/>
        </p:nvPicPr>
        <p:blipFill>
          <a:blip r:embed="rId9"/>
          <a:stretch>
            <a:fillRect/>
          </a:stretch>
        </p:blipFill>
        <p:spPr>
          <a:xfrm>
            <a:off x="1015270" y="2824959"/>
            <a:ext cx="7888247" cy="562052"/>
          </a:xfrm>
          <a:prstGeom prst="rect">
            <a:avLst/>
          </a:prstGeom>
        </p:spPr>
      </p:pic>
      <p:pic>
        <p:nvPicPr>
          <p:cNvPr id="22" name="Picture 21">
            <a:extLst>
              <a:ext uri="{FF2B5EF4-FFF2-40B4-BE49-F238E27FC236}">
                <a16:creationId xmlns:a16="http://schemas.microsoft.com/office/drawing/2014/main" id="{D8AFE7B5-3F87-A73C-396D-10781AB583FF}"/>
              </a:ext>
            </a:extLst>
          </p:cNvPr>
          <p:cNvPicPr>
            <a:picLocks noChangeAspect="1"/>
          </p:cNvPicPr>
          <p:nvPr/>
        </p:nvPicPr>
        <p:blipFill>
          <a:blip r:embed="rId10"/>
          <a:stretch>
            <a:fillRect/>
          </a:stretch>
        </p:blipFill>
        <p:spPr>
          <a:xfrm>
            <a:off x="1023968" y="3436100"/>
            <a:ext cx="3262020" cy="249162"/>
          </a:xfrm>
          <a:prstGeom prst="rect">
            <a:avLst/>
          </a:prstGeom>
        </p:spPr>
      </p:pic>
      <p:pic>
        <p:nvPicPr>
          <p:cNvPr id="24" name="Picture 23">
            <a:extLst>
              <a:ext uri="{FF2B5EF4-FFF2-40B4-BE49-F238E27FC236}">
                <a16:creationId xmlns:a16="http://schemas.microsoft.com/office/drawing/2014/main" id="{87A137AE-7244-2ED5-7A9B-E969BF3FD241}"/>
              </a:ext>
            </a:extLst>
          </p:cNvPr>
          <p:cNvPicPr>
            <a:picLocks noChangeAspect="1"/>
          </p:cNvPicPr>
          <p:nvPr/>
        </p:nvPicPr>
        <p:blipFill>
          <a:blip r:embed="rId11"/>
          <a:stretch>
            <a:fillRect/>
          </a:stretch>
        </p:blipFill>
        <p:spPr>
          <a:xfrm>
            <a:off x="804471" y="954171"/>
            <a:ext cx="209579" cy="200053"/>
          </a:xfrm>
          <a:prstGeom prst="rect">
            <a:avLst/>
          </a:prstGeom>
        </p:spPr>
      </p:pic>
      <p:pic>
        <p:nvPicPr>
          <p:cNvPr id="26" name="Picture 25">
            <a:extLst>
              <a:ext uri="{FF2B5EF4-FFF2-40B4-BE49-F238E27FC236}">
                <a16:creationId xmlns:a16="http://schemas.microsoft.com/office/drawing/2014/main" id="{9C75115E-FC03-1D7B-DCBA-0050F47F5DBE}"/>
              </a:ext>
            </a:extLst>
          </p:cNvPr>
          <p:cNvPicPr>
            <a:picLocks noChangeAspect="1"/>
          </p:cNvPicPr>
          <p:nvPr/>
        </p:nvPicPr>
        <p:blipFill>
          <a:blip r:embed="rId12"/>
          <a:stretch>
            <a:fillRect/>
          </a:stretch>
        </p:blipFill>
        <p:spPr>
          <a:xfrm>
            <a:off x="804471" y="2181216"/>
            <a:ext cx="228632" cy="181000"/>
          </a:xfrm>
          <a:prstGeom prst="rect">
            <a:avLst/>
          </a:prstGeom>
        </p:spPr>
      </p:pic>
      <p:pic>
        <p:nvPicPr>
          <p:cNvPr id="28" name="Picture 27">
            <a:extLst>
              <a:ext uri="{FF2B5EF4-FFF2-40B4-BE49-F238E27FC236}">
                <a16:creationId xmlns:a16="http://schemas.microsoft.com/office/drawing/2014/main" id="{BE4512F3-3B4F-895D-8CDB-8687B298F262}"/>
              </a:ext>
            </a:extLst>
          </p:cNvPr>
          <p:cNvPicPr>
            <a:picLocks noChangeAspect="1"/>
          </p:cNvPicPr>
          <p:nvPr/>
        </p:nvPicPr>
        <p:blipFill>
          <a:blip r:embed="rId13"/>
          <a:stretch>
            <a:fillRect/>
          </a:stretch>
        </p:blipFill>
        <p:spPr>
          <a:xfrm>
            <a:off x="813996" y="3685262"/>
            <a:ext cx="190527" cy="171474"/>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990750" y="537519"/>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DBC55414-1E81-D8A1-06A1-28672486F909}"/>
              </a:ext>
            </a:extLst>
          </p:cNvPr>
          <p:cNvPicPr>
            <a:picLocks noChangeAspect="1"/>
          </p:cNvPicPr>
          <p:nvPr/>
        </p:nvPicPr>
        <p:blipFill>
          <a:blip r:embed="rId4"/>
          <a:stretch>
            <a:fillRect/>
          </a:stretch>
        </p:blipFill>
        <p:spPr>
          <a:xfrm>
            <a:off x="275933" y="1268760"/>
            <a:ext cx="3429633" cy="2839131"/>
          </a:xfrm>
          <a:prstGeom prst="rect">
            <a:avLst/>
          </a:prstGeom>
        </p:spPr>
      </p:pic>
      <p:pic>
        <p:nvPicPr>
          <p:cNvPr id="6" name="Picture 5">
            <a:extLst>
              <a:ext uri="{FF2B5EF4-FFF2-40B4-BE49-F238E27FC236}">
                <a16:creationId xmlns:a16="http://schemas.microsoft.com/office/drawing/2014/main" id="{2FAE8492-FDC3-EA14-0EE4-F78F83AD4D80}"/>
              </a:ext>
            </a:extLst>
          </p:cNvPr>
          <p:cNvPicPr>
            <a:picLocks noChangeAspect="1"/>
          </p:cNvPicPr>
          <p:nvPr/>
        </p:nvPicPr>
        <p:blipFill>
          <a:blip r:embed="rId5"/>
          <a:stretch>
            <a:fillRect/>
          </a:stretch>
        </p:blipFill>
        <p:spPr>
          <a:xfrm>
            <a:off x="3661457" y="1268761"/>
            <a:ext cx="3605725" cy="2839130"/>
          </a:xfrm>
          <a:prstGeom prst="rect">
            <a:avLst/>
          </a:prstGeom>
        </p:spPr>
      </p:pic>
      <p:pic>
        <p:nvPicPr>
          <p:cNvPr id="7" name="Picture 6">
            <a:extLst>
              <a:ext uri="{FF2B5EF4-FFF2-40B4-BE49-F238E27FC236}">
                <a16:creationId xmlns:a16="http://schemas.microsoft.com/office/drawing/2014/main" id="{B5CB058B-1C1B-9792-4C6F-B117347C5A32}"/>
              </a:ext>
            </a:extLst>
          </p:cNvPr>
          <p:cNvPicPr>
            <a:picLocks noChangeAspect="1"/>
          </p:cNvPicPr>
          <p:nvPr/>
        </p:nvPicPr>
        <p:blipFill>
          <a:blip r:embed="rId6"/>
          <a:stretch>
            <a:fillRect/>
          </a:stretch>
        </p:blipFill>
        <p:spPr>
          <a:xfrm>
            <a:off x="190550" y="4239359"/>
            <a:ext cx="11809312" cy="566949"/>
          </a:xfrm>
          <a:prstGeom prst="rect">
            <a:avLst/>
          </a:prstGeom>
        </p:spPr>
      </p:pic>
      <p:pic>
        <p:nvPicPr>
          <p:cNvPr id="8" name="Picture 7">
            <a:extLst>
              <a:ext uri="{FF2B5EF4-FFF2-40B4-BE49-F238E27FC236}">
                <a16:creationId xmlns:a16="http://schemas.microsoft.com/office/drawing/2014/main" id="{2C8E39F7-7D10-5878-B6E7-0C5738A6749F}"/>
              </a:ext>
            </a:extLst>
          </p:cNvPr>
          <p:cNvPicPr>
            <a:picLocks noChangeAspect="1"/>
          </p:cNvPicPr>
          <p:nvPr/>
        </p:nvPicPr>
        <p:blipFill>
          <a:blip r:embed="rId7"/>
          <a:stretch>
            <a:fillRect/>
          </a:stretch>
        </p:blipFill>
        <p:spPr>
          <a:xfrm>
            <a:off x="244452" y="4788458"/>
            <a:ext cx="11802764" cy="341038"/>
          </a:xfrm>
          <a:prstGeom prst="rect">
            <a:avLst/>
          </a:prstGeom>
        </p:spPr>
      </p:pic>
      <p:pic>
        <p:nvPicPr>
          <p:cNvPr id="10" name="Picture 9">
            <a:extLst>
              <a:ext uri="{FF2B5EF4-FFF2-40B4-BE49-F238E27FC236}">
                <a16:creationId xmlns:a16="http://schemas.microsoft.com/office/drawing/2014/main" id="{A78EEA5F-4D6E-C0B0-286E-E6E1CC454E64}"/>
              </a:ext>
            </a:extLst>
          </p:cNvPr>
          <p:cNvPicPr>
            <a:picLocks noChangeAspect="1"/>
          </p:cNvPicPr>
          <p:nvPr/>
        </p:nvPicPr>
        <p:blipFill>
          <a:blip r:embed="rId8"/>
          <a:stretch>
            <a:fillRect/>
          </a:stretch>
        </p:blipFill>
        <p:spPr>
          <a:xfrm>
            <a:off x="275933" y="5250825"/>
            <a:ext cx="2875684" cy="252253"/>
          </a:xfrm>
          <a:prstGeom prst="rect">
            <a:avLst/>
          </a:prstGeom>
        </p:spPr>
      </p:pic>
      <p:pic>
        <p:nvPicPr>
          <p:cNvPr id="12" name="Picture 11">
            <a:extLst>
              <a:ext uri="{FF2B5EF4-FFF2-40B4-BE49-F238E27FC236}">
                <a16:creationId xmlns:a16="http://schemas.microsoft.com/office/drawing/2014/main" id="{A41526DB-472E-303C-53F0-763B64AD7EAB}"/>
              </a:ext>
            </a:extLst>
          </p:cNvPr>
          <p:cNvPicPr>
            <a:picLocks noChangeAspect="1"/>
          </p:cNvPicPr>
          <p:nvPr/>
        </p:nvPicPr>
        <p:blipFill>
          <a:blip r:embed="rId9"/>
          <a:stretch>
            <a:fillRect/>
          </a:stretch>
        </p:blipFill>
        <p:spPr>
          <a:xfrm>
            <a:off x="205925" y="5578113"/>
            <a:ext cx="11566047" cy="292072"/>
          </a:xfrm>
          <a:prstGeom prst="rect">
            <a:avLst/>
          </a:prstGeom>
        </p:spPr>
      </p:pic>
      <p:pic>
        <p:nvPicPr>
          <p:cNvPr id="14" name="Picture 13">
            <a:extLst>
              <a:ext uri="{FF2B5EF4-FFF2-40B4-BE49-F238E27FC236}">
                <a16:creationId xmlns:a16="http://schemas.microsoft.com/office/drawing/2014/main" id="{A820FB58-9E30-B713-95B9-61A148229057}"/>
              </a:ext>
            </a:extLst>
          </p:cNvPr>
          <p:cNvPicPr>
            <a:picLocks noChangeAspect="1"/>
          </p:cNvPicPr>
          <p:nvPr/>
        </p:nvPicPr>
        <p:blipFill>
          <a:blip r:embed="rId10"/>
          <a:stretch>
            <a:fillRect/>
          </a:stretch>
        </p:blipFill>
        <p:spPr>
          <a:xfrm>
            <a:off x="277172" y="5870185"/>
            <a:ext cx="2089881" cy="292072"/>
          </a:xfrm>
          <a:prstGeom prst="rect">
            <a:avLst/>
          </a:prstGeom>
        </p:spPr>
      </p:pic>
      <p:pic>
        <p:nvPicPr>
          <p:cNvPr id="16" name="Picture 15">
            <a:extLst>
              <a:ext uri="{FF2B5EF4-FFF2-40B4-BE49-F238E27FC236}">
                <a16:creationId xmlns:a16="http://schemas.microsoft.com/office/drawing/2014/main" id="{B4A21A2B-A5FE-AB48-599D-18A93B088B3F}"/>
              </a:ext>
            </a:extLst>
          </p:cNvPr>
          <p:cNvPicPr>
            <a:picLocks noChangeAspect="1"/>
          </p:cNvPicPr>
          <p:nvPr/>
        </p:nvPicPr>
        <p:blipFill>
          <a:blip r:embed="rId11"/>
          <a:stretch>
            <a:fillRect/>
          </a:stretch>
        </p:blipFill>
        <p:spPr>
          <a:xfrm>
            <a:off x="278514" y="6212961"/>
            <a:ext cx="2989250" cy="241368"/>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252913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415443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2246314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3287974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283540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5083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336102740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89893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92152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817551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681107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27920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77397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59526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73522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05706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6461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9186142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829541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19477691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36835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3058312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277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96036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    SRS – Software Requirement Specifications</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30711"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p:cNvSpPr/>
          <p:nvPr/>
        </p:nvSpPr>
        <p:spPr>
          <a:xfrm>
            <a:off x="380166" y="4643446"/>
            <a:ext cx="6092825" cy="646331"/>
          </a:xfrm>
          <a:prstGeom prst="rect">
            <a:avLst/>
          </a:prstGeom>
        </p:spPr>
        <p:txBody>
          <a:bodyPr>
            <a:spAutoFit/>
          </a:bodyPr>
          <a:lstStyle/>
          <a:p>
            <a:r>
              <a:rPr lang="en-US" dirty="0"/>
              <a:t>FD: </a:t>
            </a:r>
            <a:r>
              <a:rPr lang="en-US" b="1" dirty="0"/>
              <a:t>X → Y means</a:t>
            </a:r>
            <a:r>
              <a:rPr lang="en-US" dirty="0"/>
              <a:t> that the values of Y are determined by the values of X.</a:t>
            </a:r>
          </a:p>
        </p:txBody>
      </p:sp>
      <p:sp>
        <p:nvSpPr>
          <p:cNvPr id="11" name="Rectangle 10"/>
          <p:cNvSpPr/>
          <p:nvPr/>
        </p:nvSpPr>
        <p:spPr>
          <a:xfrm>
            <a:off x="308728" y="5429264"/>
            <a:ext cx="6092825" cy="923330"/>
          </a:xfrm>
          <a:prstGeom prst="rect">
            <a:avLst/>
          </a:prstGeom>
        </p:spPr>
        <p:txBody>
          <a:bodyPr>
            <a:spAutoFit/>
          </a:bodyPr>
          <a:lstStyle/>
          <a:p>
            <a:r>
              <a:rPr lang="en-US" dirty="0"/>
              <a:t>When an indirect relationship causes functional dependency it is called </a:t>
            </a:r>
            <a:r>
              <a:rPr lang="en-US" b="1" dirty="0"/>
              <a:t>Transitive Dependency</a:t>
            </a:r>
            <a:r>
              <a:rPr lang="en-US" dirty="0"/>
              <a:t>. If P -&gt; Q and Q -&gt; R is true, then P-&gt; R </a:t>
            </a:r>
          </a:p>
        </p:txBody>
      </p:sp>
    </p:spTree>
    <p:extLst>
      <p:ext uri="{BB962C8B-B14F-4D97-AF65-F5344CB8AC3E}">
        <p14:creationId xmlns:p14="http://schemas.microsoft.com/office/powerpoint/2010/main" val="84704261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736" y="914400"/>
            <a:ext cx="5994836" cy="1663597"/>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090" y="764704"/>
            <a:ext cx="10514231"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file_name.sql</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733277"/>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3" y="1680414"/>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1947"/>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FE9E6011-4DB6-8E39-3E00-EB32C250546E}"/>
              </a:ext>
            </a:extLst>
          </p:cNvPr>
          <p:cNvPicPr>
            <a:picLocks noChangeAspect="1"/>
          </p:cNvPicPr>
          <p:nvPr/>
        </p:nvPicPr>
        <p:blipFill>
          <a:blip r:embed="rId3"/>
          <a:stretch>
            <a:fillRect/>
          </a:stretch>
        </p:blipFill>
        <p:spPr>
          <a:xfrm>
            <a:off x="1126653" y="1484784"/>
            <a:ext cx="7300345" cy="648072"/>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39207"/>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B0B4CA11-0FC5-9AC0-1E51-1876CD8FD51A}"/>
              </a:ext>
            </a:extLst>
          </p:cNvPr>
          <p:cNvPicPr>
            <a:picLocks noChangeAspect="1"/>
          </p:cNvPicPr>
          <p:nvPr/>
        </p:nvPicPr>
        <p:blipFill>
          <a:blip r:embed="rId3"/>
          <a:stretch>
            <a:fillRect/>
          </a:stretch>
        </p:blipFill>
        <p:spPr>
          <a:xfrm>
            <a:off x="550590" y="1556792"/>
            <a:ext cx="7790174" cy="491436"/>
          </a:xfrm>
          <a:prstGeom prst="rect">
            <a:avLst/>
          </a:prstGeom>
        </p:spPr>
      </p:pic>
      <p:sp>
        <p:nvSpPr>
          <p:cNvPr id="8" name="TextBox 7">
            <a:extLst>
              <a:ext uri="{FF2B5EF4-FFF2-40B4-BE49-F238E27FC236}">
                <a16:creationId xmlns:a16="http://schemas.microsoft.com/office/drawing/2014/main" id="{6BB7AA91-9553-4DAC-6D52-706374538445}"/>
              </a:ext>
            </a:extLst>
          </p:cNvPr>
          <p:cNvSpPr txBox="1"/>
          <p:nvPr/>
        </p:nvSpPr>
        <p:spPr>
          <a:xfrm>
            <a:off x="406574" y="2190862"/>
            <a:ext cx="8136904" cy="1477328"/>
          </a:xfrm>
          <a:prstGeom prst="rect">
            <a:avLst/>
          </a:prstGeom>
          <a:noFill/>
        </p:spPr>
        <p:txBody>
          <a:bodyPr wrap="square">
            <a:spAutoFit/>
          </a:bodyPr>
          <a:lstStyle/>
          <a:p>
            <a:r>
              <a:rPr lang="en-IN" dirty="0" err="1"/>
              <a:t>mysql</a:t>
            </a:r>
            <a:r>
              <a:rPr lang="en-IN" dirty="0"/>
              <a:t>&gt; call pro16();</a:t>
            </a:r>
          </a:p>
          <a:p>
            <a:r>
              <a:rPr lang="en-IN" dirty="0"/>
              <a:t>ERROR 1644 (42000): withdraw Amount is more than balance</a:t>
            </a:r>
          </a:p>
          <a:p>
            <a:r>
              <a:rPr lang="en-IN" dirty="0"/>
              <a:t>1644 – SQL number / ERROR number - used for “exit handler using error number”</a:t>
            </a:r>
          </a:p>
          <a:p>
            <a:r>
              <a:rPr lang="en-IN" dirty="0"/>
              <a:t>(42000) – SQL state  - used for forceful termination</a:t>
            </a:r>
          </a:p>
          <a:p>
            <a:endParaRPr lang="en-IN" dirty="0"/>
          </a:p>
        </p:txBody>
      </p:sp>
      <p:pic>
        <p:nvPicPr>
          <p:cNvPr id="12" name="Picture 11">
            <a:extLst>
              <a:ext uri="{FF2B5EF4-FFF2-40B4-BE49-F238E27FC236}">
                <a16:creationId xmlns:a16="http://schemas.microsoft.com/office/drawing/2014/main" id="{E67A5125-8B26-486E-698E-8C7624C965A7}"/>
              </a:ext>
            </a:extLst>
          </p:cNvPr>
          <p:cNvPicPr>
            <a:picLocks noChangeAspect="1"/>
          </p:cNvPicPr>
          <p:nvPr/>
        </p:nvPicPr>
        <p:blipFill>
          <a:blip r:embed="rId4"/>
          <a:stretch>
            <a:fillRect/>
          </a:stretch>
        </p:blipFill>
        <p:spPr>
          <a:xfrm>
            <a:off x="561132" y="3456060"/>
            <a:ext cx="8840434" cy="103837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3416320"/>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p>
          <a:p>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DML operations use with procedures, do not used with function, but it can be done by not mentioning table name. like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84FFBDF0-AD06-C416-3A04-D81656C292D8}"/>
              </a:ext>
            </a:extLst>
          </p:cNvPr>
          <p:cNvPicPr>
            <a:picLocks noChangeAspect="1"/>
          </p:cNvPicPr>
          <p:nvPr/>
        </p:nvPicPr>
        <p:blipFill>
          <a:blip r:embed="rId3"/>
          <a:stretch>
            <a:fillRect/>
          </a:stretch>
        </p:blipFill>
        <p:spPr>
          <a:xfrm>
            <a:off x="714064" y="4598934"/>
            <a:ext cx="2716846" cy="1422354"/>
          </a:xfrm>
          <a:prstGeom prst="rect">
            <a:avLst/>
          </a:prstGeom>
        </p:spPr>
      </p:pic>
      <p:pic>
        <p:nvPicPr>
          <p:cNvPr id="10" name="Picture 9">
            <a:extLst>
              <a:ext uri="{FF2B5EF4-FFF2-40B4-BE49-F238E27FC236}">
                <a16:creationId xmlns:a16="http://schemas.microsoft.com/office/drawing/2014/main" id="{923EF107-6FDA-2A37-CE07-8D79A82809CA}"/>
              </a:ext>
            </a:extLst>
          </p:cNvPr>
          <p:cNvPicPr>
            <a:picLocks noChangeAspect="1"/>
          </p:cNvPicPr>
          <p:nvPr/>
        </p:nvPicPr>
        <p:blipFill>
          <a:blip r:embed="rId4"/>
          <a:stretch>
            <a:fillRect/>
          </a:stretch>
        </p:blipFill>
        <p:spPr>
          <a:xfrm>
            <a:off x="2952043" y="4548029"/>
            <a:ext cx="8831796" cy="897194"/>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8662" y="702676"/>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3BA17F0C-AF60-02EB-F6AB-C5002F09E6ED}"/>
              </a:ext>
            </a:extLst>
          </p:cNvPr>
          <p:cNvSpPr txBox="1"/>
          <p:nvPr/>
        </p:nvSpPr>
        <p:spPr>
          <a:xfrm>
            <a:off x="786328" y="1701168"/>
            <a:ext cx="8405222" cy="369332"/>
          </a:xfrm>
          <a:prstGeom prst="rect">
            <a:avLst/>
          </a:prstGeom>
          <a:noFill/>
        </p:spPr>
        <p:txBody>
          <a:bodyPr wrap="square">
            <a:spAutoFit/>
          </a:bodyPr>
          <a:lstStyle/>
          <a:p>
            <a:r>
              <a:rPr lang="en-US" dirty="0"/>
              <a:t>* If table is droped then VIEW doesn’t droped instead of INDEX, TRIGGERS are droped </a:t>
            </a:r>
          </a:p>
        </p:txBody>
      </p:sp>
    </p:spTree>
    <p:extLst>
      <p:ext uri="{BB962C8B-B14F-4D97-AF65-F5344CB8AC3E}">
        <p14:creationId xmlns:p14="http://schemas.microsoft.com/office/powerpoint/2010/main" val="20241173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394460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BA45E372-EC8B-5AEB-6BB5-70CEFF4126BC}"/>
              </a:ext>
            </a:extLst>
          </p:cNvPr>
          <p:cNvPicPr>
            <a:picLocks noChangeAspect="1"/>
          </p:cNvPicPr>
          <p:nvPr/>
        </p:nvPicPr>
        <p:blipFill>
          <a:blip r:embed="rId4"/>
          <a:stretch>
            <a:fillRect/>
          </a:stretch>
        </p:blipFill>
        <p:spPr>
          <a:xfrm>
            <a:off x="5586922" y="3036605"/>
            <a:ext cx="5098277" cy="1308192"/>
          </a:xfrm>
          <a:prstGeom prst="rect">
            <a:avLst/>
          </a:prstGeom>
        </p:spPr>
      </p:pic>
      <p:pic>
        <p:nvPicPr>
          <p:cNvPr id="6" name="Picture 5">
            <a:extLst>
              <a:ext uri="{FF2B5EF4-FFF2-40B4-BE49-F238E27FC236}">
                <a16:creationId xmlns:a16="http://schemas.microsoft.com/office/drawing/2014/main" id="{DFB1FFFA-8E5F-4E94-CCEA-5E63E7090CD1}"/>
              </a:ext>
            </a:extLst>
          </p:cNvPr>
          <p:cNvPicPr>
            <a:picLocks noChangeAspect="1"/>
          </p:cNvPicPr>
          <p:nvPr/>
        </p:nvPicPr>
        <p:blipFill>
          <a:blip r:embed="rId5"/>
          <a:stretch>
            <a:fillRect/>
          </a:stretch>
        </p:blipFill>
        <p:spPr>
          <a:xfrm>
            <a:off x="5452573" y="1268760"/>
            <a:ext cx="6043233" cy="1676402"/>
          </a:xfrm>
          <a:prstGeom prst="rect">
            <a:avLst/>
          </a:prstGeom>
        </p:spPr>
      </p:pic>
      <p:sp>
        <p:nvSpPr>
          <p:cNvPr id="13" name="TextBox 12">
            <a:extLst>
              <a:ext uri="{FF2B5EF4-FFF2-40B4-BE49-F238E27FC236}">
                <a16:creationId xmlns:a16="http://schemas.microsoft.com/office/drawing/2014/main" id="{FFEEF95F-07F9-00E6-C7D4-E598A91894F7}"/>
              </a:ext>
            </a:extLst>
          </p:cNvPr>
          <p:cNvSpPr txBox="1"/>
          <p:nvPr/>
        </p:nvSpPr>
        <p:spPr>
          <a:xfrm>
            <a:off x="9335566" y="2066702"/>
            <a:ext cx="1512235" cy="369332"/>
          </a:xfrm>
          <a:prstGeom prst="rect">
            <a:avLst/>
          </a:prstGeom>
          <a:noFill/>
        </p:spPr>
        <p:txBody>
          <a:bodyPr wrap="square">
            <a:spAutoFit/>
          </a:bodyPr>
          <a:lstStyle/>
          <a:p>
            <a:r>
              <a:rPr lang="en-US" dirty="0"/>
              <a:t>V1 is a VIEW</a:t>
            </a:r>
            <a:endParaRPr lang="en-IN" dirty="0"/>
          </a:p>
        </p:txBody>
      </p:sp>
      <p:sp>
        <p:nvSpPr>
          <p:cNvPr id="15" name="TextBox 14">
            <a:extLst>
              <a:ext uri="{FF2B5EF4-FFF2-40B4-BE49-F238E27FC236}">
                <a16:creationId xmlns:a16="http://schemas.microsoft.com/office/drawing/2014/main" id="{AB212818-94B3-3ABC-998D-B4AA2F632799}"/>
              </a:ext>
            </a:extLst>
          </p:cNvPr>
          <p:cNvSpPr txBox="1"/>
          <p:nvPr/>
        </p:nvSpPr>
        <p:spPr>
          <a:xfrm>
            <a:off x="215110" y="4468007"/>
            <a:ext cx="8159650" cy="923330"/>
          </a:xfrm>
          <a:prstGeom prst="rect">
            <a:avLst/>
          </a:prstGeom>
          <a:noFill/>
        </p:spPr>
        <p:txBody>
          <a:bodyPr wrap="square">
            <a:spAutoFit/>
          </a:bodyPr>
          <a:lstStyle/>
          <a:p>
            <a:r>
              <a:rPr lang="en-IN" dirty="0" err="1"/>
              <a:t>mysql</a:t>
            </a:r>
            <a:r>
              <a:rPr lang="en-IN" dirty="0"/>
              <a:t>&gt; create table </a:t>
            </a:r>
            <a:r>
              <a:rPr lang="en-IN" dirty="0" err="1"/>
              <a:t>deptbk</a:t>
            </a:r>
            <a:r>
              <a:rPr lang="en-IN" dirty="0"/>
              <a:t> as select * from dept;        - duplicate backup table</a:t>
            </a:r>
          </a:p>
          <a:p>
            <a:r>
              <a:rPr lang="en-IN" dirty="0"/>
              <a:t>Query OK, 4 rows affected (0.02 sec)</a:t>
            </a:r>
          </a:p>
          <a:p>
            <a:r>
              <a:rPr lang="en-IN" dirty="0"/>
              <a:t>Records: 4  Duplicates: 0  Warnings: 0 </a:t>
            </a:r>
          </a:p>
        </p:txBody>
      </p:sp>
      <p:sp>
        <p:nvSpPr>
          <p:cNvPr id="17" name="TextBox 16">
            <a:extLst>
              <a:ext uri="{FF2B5EF4-FFF2-40B4-BE49-F238E27FC236}">
                <a16:creationId xmlns:a16="http://schemas.microsoft.com/office/drawing/2014/main" id="{E6AA25BE-06CC-1638-54B4-EF2D576D8EEA}"/>
              </a:ext>
            </a:extLst>
          </p:cNvPr>
          <p:cNvSpPr txBox="1"/>
          <p:nvPr/>
        </p:nvSpPr>
        <p:spPr>
          <a:xfrm>
            <a:off x="215110" y="5340172"/>
            <a:ext cx="8662306" cy="923330"/>
          </a:xfrm>
          <a:prstGeom prst="rect">
            <a:avLst/>
          </a:prstGeom>
          <a:noFill/>
        </p:spPr>
        <p:txBody>
          <a:bodyPr wrap="square">
            <a:spAutoFit/>
          </a:bodyPr>
          <a:lstStyle/>
          <a:p>
            <a:r>
              <a:rPr lang="en-US" dirty="0"/>
              <a:t>------------------------------------------------------------------------------------------------------------------</a:t>
            </a:r>
          </a:p>
          <a:p>
            <a:r>
              <a:rPr lang="en-US" dirty="0"/>
              <a:t>whenever redirecting the result of select statement for creating new table then the primary key constraints will not get transferred. </a:t>
            </a:r>
          </a:p>
        </p:txBody>
      </p:sp>
    </p:spTree>
    <p:extLst>
      <p:ext uri="{BB962C8B-B14F-4D97-AF65-F5344CB8AC3E}">
        <p14:creationId xmlns:p14="http://schemas.microsoft.com/office/powerpoint/2010/main" val="188818721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a:solidFill>
                  <a:srgbClr val="FF0000"/>
                </a:solidFill>
                <a:latin typeface="Palatino Linotype" panose="02040502050505030304" pitchFamily="18" charset="0"/>
                <a:cs typeface="Arial" panose="020B0604020202020204" pitchFamily="34" charset="0"/>
              </a:rPr>
              <a:t>REMEMBER:</a:t>
            </a:r>
          </a:p>
          <a:p>
            <a:pPr algn="just"/>
            <a:endParaRPr lang="en-IN" sz="80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a:latin typeface="Palatino Linotype" panose="02040502050505030304" pitchFamily="18" charset="0"/>
                <a:cs typeface="Arial" panose="020B0604020202020204" pitchFamily="34" charset="0"/>
              </a:rPr>
              <a:t>The </a:t>
            </a:r>
            <a:r>
              <a:rPr lang="en-IN" b="1">
                <a:latin typeface="Palatino Linotype" panose="02040502050505030304" pitchFamily="18" charset="0"/>
                <a:cs typeface="Arial" panose="020B0604020202020204" pitchFamily="34" charset="0"/>
              </a:rPr>
              <a:t>OLD</a:t>
            </a:r>
            <a:r>
              <a:rPr lang="en-IN">
                <a:latin typeface="Palatino Linotype" panose="02040502050505030304" pitchFamily="18" charset="0"/>
                <a:cs typeface="Arial" panose="020B0604020202020204" pitchFamily="34" charset="0"/>
              </a:rPr>
              <a:t> and </a:t>
            </a:r>
            <a:r>
              <a:rPr lang="en-IN" b="1">
                <a:latin typeface="Palatino Linotype" panose="02040502050505030304" pitchFamily="18" charset="0"/>
                <a:cs typeface="Arial" panose="020B0604020202020204" pitchFamily="34" charset="0"/>
              </a:rPr>
              <a:t>NEW</a:t>
            </a:r>
            <a:r>
              <a:rPr lang="en-IN">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a:latin typeface="Palatino Linotype" panose="02040502050505030304" pitchFamily="18" charset="0"/>
                <a:cs typeface="Arial" panose="020B0604020202020204" pitchFamily="34" charset="0"/>
              </a:rPr>
              <a:t>OLD</a:t>
            </a:r>
            <a:r>
              <a:rPr lang="en-IN">
                <a:latin typeface="Palatino Linotype" panose="02040502050505030304" pitchFamily="18" charset="0"/>
                <a:cs typeface="Arial" panose="020B0604020202020204" pitchFamily="34" charset="0"/>
              </a:rPr>
              <a:t> and </a:t>
            </a:r>
            <a:r>
              <a:rPr lang="en-IN" b="1">
                <a:latin typeface="Palatino Linotype" panose="02040502050505030304" pitchFamily="18" charset="0"/>
                <a:cs typeface="Arial" panose="020B0604020202020204" pitchFamily="34" charset="0"/>
              </a:rPr>
              <a:t>NEW</a:t>
            </a:r>
            <a:r>
              <a:rPr lang="en-IN">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a:latin typeface="Palatino Linotype" panose="02040502050505030304" pitchFamily="18" charset="0"/>
                <a:cs typeface="Arial" panose="020B0604020202020204" pitchFamily="34" charset="0"/>
              </a:rPr>
              <a:t>A column named with </a:t>
            </a:r>
            <a:r>
              <a:rPr lang="en-IN" b="1">
                <a:latin typeface="Palatino Linotype" panose="02040502050505030304" pitchFamily="18" charset="0"/>
                <a:cs typeface="Arial" panose="020B0604020202020204" pitchFamily="34" charset="0"/>
              </a:rPr>
              <a:t>OLD</a:t>
            </a:r>
            <a:r>
              <a:rPr lang="en-IN">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a:latin typeface="Palatino Linotype" panose="02040502050505030304" pitchFamily="18" charset="0"/>
                <a:cs typeface="Arial" panose="020B0604020202020204" pitchFamily="34" charset="0"/>
              </a:rPr>
              <a:t>In a </a:t>
            </a:r>
            <a:r>
              <a:rPr lang="en-IN" b="1">
                <a:latin typeface="Palatino Linotype" panose="02040502050505030304" pitchFamily="18" charset="0"/>
                <a:cs typeface="Arial" panose="020B0604020202020204" pitchFamily="34" charset="0"/>
              </a:rPr>
              <a:t>BEFORE</a:t>
            </a:r>
            <a:r>
              <a:rPr lang="en-IN">
                <a:latin typeface="Palatino Linotype" panose="02040502050505030304" pitchFamily="18" charset="0"/>
                <a:cs typeface="Arial" panose="020B0604020202020204" pitchFamily="34" charset="0"/>
              </a:rPr>
              <a:t> trigger, you can also change its value with </a:t>
            </a:r>
            <a:r>
              <a:rPr lang="en-IN" b="1">
                <a:latin typeface="Palatino Linotype" panose="02040502050505030304" pitchFamily="18" charset="0"/>
                <a:cs typeface="Arial" panose="020B0604020202020204" pitchFamily="34" charset="0"/>
              </a:rPr>
              <a:t>SET NEW.col_name = value</a:t>
            </a:r>
            <a:r>
              <a:rPr lang="en-IN">
                <a:latin typeface="Palatino Linotype" panose="02040502050505030304" pitchFamily="18" charset="0"/>
                <a:cs typeface="Arial" panose="020B0604020202020204" pitchFamily="34" charset="0"/>
              </a:rPr>
              <a:t>. (At runtime)</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col_name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col_name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10" name="TextBox 9">
            <a:extLst>
              <a:ext uri="{FF2B5EF4-FFF2-40B4-BE49-F238E27FC236}">
                <a16:creationId xmlns:a16="http://schemas.microsoft.com/office/drawing/2014/main" id="{0BBB9B11-4A6D-171F-76EF-257FB34B9AE2}"/>
              </a:ext>
            </a:extLst>
          </p:cNvPr>
          <p:cNvSpPr txBox="1"/>
          <p:nvPr/>
        </p:nvSpPr>
        <p:spPr>
          <a:xfrm>
            <a:off x="6455246" y="116632"/>
            <a:ext cx="6099048" cy="400110"/>
          </a:xfrm>
          <a:prstGeom prst="rect">
            <a:avLst/>
          </a:prstGeom>
          <a:noFill/>
        </p:spPr>
        <p:txBody>
          <a:bodyPr wrap="square">
            <a:spAutoFit/>
          </a:bodyPr>
          <a:lstStyle/>
          <a:p>
            <a:r>
              <a:rPr lang="en-US" sz="2000" dirty="0"/>
              <a:t>Bind Variable </a:t>
            </a:r>
            <a:r>
              <a:rPr lang="en-US" dirty="0"/>
              <a:t>-</a:t>
            </a:r>
            <a:endParaRPr lang="en-IN" dirty="0"/>
          </a:p>
        </p:txBody>
      </p:sp>
      <p:sp>
        <p:nvSpPr>
          <p:cNvPr id="11" name="TextBox 10">
            <a:extLst>
              <a:ext uri="{FF2B5EF4-FFF2-40B4-BE49-F238E27FC236}">
                <a16:creationId xmlns:a16="http://schemas.microsoft.com/office/drawing/2014/main" id="{21E882F2-0817-ADCC-60A3-42AFBB5CDEE4}"/>
              </a:ext>
            </a:extLst>
          </p:cNvPr>
          <p:cNvSpPr txBox="1"/>
          <p:nvPr/>
        </p:nvSpPr>
        <p:spPr>
          <a:xfrm>
            <a:off x="3862958" y="5544822"/>
            <a:ext cx="9054021" cy="369332"/>
          </a:xfrm>
          <a:prstGeom prst="rect">
            <a:avLst/>
          </a:prstGeom>
          <a:noFill/>
        </p:spPr>
        <p:txBody>
          <a:bodyPr wrap="square">
            <a:spAutoFit/>
          </a:bodyPr>
          <a:lstStyle/>
          <a:p>
            <a:r>
              <a:rPr lang="en-IN" dirty="0"/>
              <a:t>(ERROR 1362 (HY000): Updating of NEW row is not allowed in after trigger)</a:t>
            </a:r>
          </a:p>
        </p:txBody>
      </p:sp>
    </p:spTree>
    <p:extLst>
      <p:ext uri="{BB962C8B-B14F-4D97-AF65-F5344CB8AC3E}">
        <p14:creationId xmlns:p14="http://schemas.microsoft.com/office/powerpoint/2010/main" val="325237510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 TRIM(new.pwd);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3" name="Picture 2">
            <a:extLst>
              <a:ext uri="{FF2B5EF4-FFF2-40B4-BE49-F238E27FC236}">
                <a16:creationId xmlns:a16="http://schemas.microsoft.com/office/drawing/2014/main" id="{B136B494-AB93-E8FE-ED11-6E8445CB9DA2}"/>
              </a:ext>
            </a:extLst>
          </p:cNvPr>
          <p:cNvPicPr>
            <a:picLocks noChangeAspect="1"/>
          </p:cNvPicPr>
          <p:nvPr/>
        </p:nvPicPr>
        <p:blipFill>
          <a:blip r:embed="rId3"/>
          <a:stretch>
            <a:fillRect/>
          </a:stretch>
        </p:blipFill>
        <p:spPr>
          <a:xfrm>
            <a:off x="0" y="4869160"/>
            <a:ext cx="12190413" cy="1029023"/>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t>
            </a:r>
            <a:r>
              <a:rPr lang="en-IN" dirty="0" err="1">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8729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21318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2322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6061200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7" name="Picture 6">
            <a:extLst>
              <a:ext uri="{FF2B5EF4-FFF2-40B4-BE49-F238E27FC236}">
                <a16:creationId xmlns:a16="http://schemas.microsoft.com/office/drawing/2014/main" id="{58BD6D78-040B-E051-4DD0-D7199864BA43}"/>
              </a:ext>
            </a:extLst>
          </p:cNvPr>
          <p:cNvPicPr>
            <a:picLocks noChangeAspect="1"/>
          </p:cNvPicPr>
          <p:nvPr/>
        </p:nvPicPr>
        <p:blipFill>
          <a:blip r:embed="rId3"/>
          <a:stretch>
            <a:fillRect/>
          </a:stretch>
        </p:blipFill>
        <p:spPr>
          <a:xfrm>
            <a:off x="631910" y="3549149"/>
            <a:ext cx="10729191" cy="620176"/>
          </a:xfrm>
          <a:prstGeom prst="rect">
            <a:avLst/>
          </a:prstGeom>
        </p:spPr>
      </p:pic>
      <p:pic>
        <p:nvPicPr>
          <p:cNvPr id="9" name="Picture 8">
            <a:extLst>
              <a:ext uri="{FF2B5EF4-FFF2-40B4-BE49-F238E27FC236}">
                <a16:creationId xmlns:a16="http://schemas.microsoft.com/office/drawing/2014/main" id="{97E45CEB-ACFE-7D08-1E8A-51A179D018A4}"/>
              </a:ext>
            </a:extLst>
          </p:cNvPr>
          <p:cNvPicPr>
            <a:picLocks noChangeAspect="1"/>
          </p:cNvPicPr>
          <p:nvPr/>
        </p:nvPicPr>
        <p:blipFill>
          <a:blip r:embed="rId4"/>
          <a:stretch>
            <a:fillRect/>
          </a:stretch>
        </p:blipFill>
        <p:spPr>
          <a:xfrm>
            <a:off x="607876" y="4306357"/>
            <a:ext cx="10729191" cy="1576610"/>
          </a:xfrm>
          <a:prstGeom prst="rect">
            <a:avLst/>
          </a:prstGeom>
        </p:spPr>
      </p:pic>
      <p:sp>
        <p:nvSpPr>
          <p:cNvPr id="11" name="TextBox 10">
            <a:extLst>
              <a:ext uri="{FF2B5EF4-FFF2-40B4-BE49-F238E27FC236}">
                <a16:creationId xmlns:a16="http://schemas.microsoft.com/office/drawing/2014/main" id="{ED4E828A-EAAA-E4F0-23EB-54CA8D519BCB}"/>
              </a:ext>
            </a:extLst>
          </p:cNvPr>
          <p:cNvSpPr txBox="1"/>
          <p:nvPr/>
        </p:nvSpPr>
        <p:spPr>
          <a:xfrm>
            <a:off x="754591" y="767606"/>
            <a:ext cx="8838048" cy="369332"/>
          </a:xfrm>
          <a:prstGeom prst="rect">
            <a:avLst/>
          </a:prstGeom>
          <a:noFill/>
        </p:spPr>
        <p:txBody>
          <a:bodyPr wrap="square">
            <a:spAutoFit/>
          </a:bodyPr>
          <a:lstStyle/>
          <a:p>
            <a:r>
              <a:rPr lang="en-IN" dirty="0"/>
              <a:t>Server -&gt;  C:\Users\Admin&gt;mongod --dbpath="c:\dbserver" --bind_ip=192.168.56.1 --journal</a:t>
            </a:r>
          </a:p>
        </p:txBody>
      </p:sp>
      <p:sp>
        <p:nvSpPr>
          <p:cNvPr id="13" name="TextBox 12">
            <a:extLst>
              <a:ext uri="{FF2B5EF4-FFF2-40B4-BE49-F238E27FC236}">
                <a16:creationId xmlns:a16="http://schemas.microsoft.com/office/drawing/2014/main" id="{A51E8A47-96F8-E781-128B-47AD9E18C9C9}"/>
              </a:ext>
            </a:extLst>
          </p:cNvPr>
          <p:cNvSpPr txBox="1"/>
          <p:nvPr/>
        </p:nvSpPr>
        <p:spPr>
          <a:xfrm>
            <a:off x="699892" y="1184382"/>
            <a:ext cx="7883440" cy="923330"/>
          </a:xfrm>
          <a:prstGeom prst="rect">
            <a:avLst/>
          </a:prstGeom>
          <a:noFill/>
        </p:spPr>
        <p:txBody>
          <a:bodyPr wrap="square">
            <a:spAutoFit/>
          </a:bodyPr>
          <a:lstStyle/>
          <a:p>
            <a:r>
              <a:rPr lang="en-IN" dirty="0"/>
              <a:t>Client -&gt;   C:\Users\Admin&gt;mongo --host=192.168.56.1 --port=27017</a:t>
            </a:r>
          </a:p>
          <a:p>
            <a:endParaRPr lang="en-IN" dirty="0"/>
          </a:p>
          <a:p>
            <a:r>
              <a:rPr lang="en-IN" dirty="0"/>
              <a:t>MySQL -&gt;</a:t>
            </a:r>
          </a:p>
        </p:txBody>
      </p:sp>
      <p:pic>
        <p:nvPicPr>
          <p:cNvPr id="15" name="Picture 14">
            <a:extLst>
              <a:ext uri="{FF2B5EF4-FFF2-40B4-BE49-F238E27FC236}">
                <a16:creationId xmlns:a16="http://schemas.microsoft.com/office/drawing/2014/main" id="{77ED7526-5AE4-DADD-E3C6-6FA4D81A1FDB}"/>
              </a:ext>
            </a:extLst>
          </p:cNvPr>
          <p:cNvPicPr>
            <a:picLocks noChangeAspect="1"/>
          </p:cNvPicPr>
          <p:nvPr/>
        </p:nvPicPr>
        <p:blipFill>
          <a:blip r:embed="rId5"/>
          <a:stretch>
            <a:fillRect/>
          </a:stretch>
        </p:blipFill>
        <p:spPr>
          <a:xfrm>
            <a:off x="1846734" y="1645271"/>
            <a:ext cx="9253508" cy="412129"/>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90401" y="1373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4" name="Picture 3">
            <a:extLst>
              <a:ext uri="{FF2B5EF4-FFF2-40B4-BE49-F238E27FC236}">
                <a16:creationId xmlns:a16="http://schemas.microsoft.com/office/drawing/2014/main" id="{225D9FD9-79FA-2FE9-5AB1-02F6A75B8E59}"/>
              </a:ext>
            </a:extLst>
          </p:cNvPr>
          <p:cNvPicPr>
            <a:picLocks noChangeAspect="1"/>
          </p:cNvPicPr>
          <p:nvPr/>
        </p:nvPicPr>
        <p:blipFill>
          <a:blip r:embed="rId3"/>
          <a:stretch>
            <a:fillRect/>
          </a:stretch>
        </p:blipFill>
        <p:spPr>
          <a:xfrm>
            <a:off x="406574" y="866170"/>
            <a:ext cx="8838049" cy="838200"/>
          </a:xfrm>
          <a:prstGeom prst="rect">
            <a:avLst/>
          </a:prstGeom>
        </p:spPr>
      </p:pic>
      <p:pic>
        <p:nvPicPr>
          <p:cNvPr id="10" name="Picture 9">
            <a:extLst>
              <a:ext uri="{FF2B5EF4-FFF2-40B4-BE49-F238E27FC236}">
                <a16:creationId xmlns:a16="http://schemas.microsoft.com/office/drawing/2014/main" id="{26CB3EC3-285B-DD33-58B8-CF64180F7AD3}"/>
              </a:ext>
            </a:extLst>
          </p:cNvPr>
          <p:cNvPicPr>
            <a:picLocks noChangeAspect="1"/>
          </p:cNvPicPr>
          <p:nvPr/>
        </p:nvPicPr>
        <p:blipFill>
          <a:blip r:embed="rId4"/>
          <a:stretch>
            <a:fillRect/>
          </a:stretch>
        </p:blipFill>
        <p:spPr>
          <a:xfrm>
            <a:off x="406574" y="1776090"/>
            <a:ext cx="10945216" cy="1034449"/>
          </a:xfrm>
          <a:prstGeom prst="rect">
            <a:avLst/>
          </a:prstGeom>
        </p:spPr>
      </p:pic>
    </p:spTree>
    <p:extLst>
      <p:ext uri="{BB962C8B-B14F-4D97-AF65-F5344CB8AC3E}">
        <p14:creationId xmlns:p14="http://schemas.microsoft.com/office/powerpoint/2010/main" val="9244530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   - in the form of array</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db.getCollectionNames</a:t>
            </a:r>
            <a:r>
              <a:rPr lang="en-US" dirty="0">
                <a:solidFill>
                  <a:schemeClr val="tx1">
                    <a:lumMod val="95000"/>
                    <a:lumOff val="5000"/>
                  </a:schemeClr>
                </a:solidFill>
                <a:latin typeface="Calibri" panose="020F0502020204030204" pitchFamily="34" charset="0"/>
                <a:cs typeface="Calibri" panose="020F0502020204030204" pitchFamily="34" charset="0"/>
              </a:rPr>
              <a:t>();  -  in the form of list</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8662" y="-38203"/>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sz="4000" dirty="0">
                <a:solidFill>
                  <a:srgbClr val="FF0000"/>
                </a:solidFill>
              </a:rPr>
              <a:t>db.collection.isCapped()</a:t>
            </a:r>
            <a:endParaRPr lang="en-US" sz="4000" dirty="0">
              <a:solidFill>
                <a:srgbClr val="FF0000"/>
              </a:solidFill>
            </a:endParaRPr>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4" name="Picture 13">
            <a:extLst>
              <a:ext uri="{FF2B5EF4-FFF2-40B4-BE49-F238E27FC236}">
                <a16:creationId xmlns:a16="http://schemas.microsoft.com/office/drawing/2014/main" id="{C41056F3-FCC7-55A8-6964-64A0CB3BF416}"/>
              </a:ext>
            </a:extLst>
          </p:cNvPr>
          <p:cNvPicPr>
            <a:picLocks noChangeAspect="1"/>
          </p:cNvPicPr>
          <p:nvPr/>
        </p:nvPicPr>
        <p:blipFill>
          <a:blip r:embed="rId3"/>
          <a:stretch>
            <a:fillRect/>
          </a:stretch>
        </p:blipFill>
        <p:spPr>
          <a:xfrm>
            <a:off x="123850" y="807173"/>
            <a:ext cx="5971356" cy="405947"/>
          </a:xfrm>
          <a:prstGeom prst="rect">
            <a:avLst/>
          </a:prstGeom>
        </p:spPr>
      </p:pic>
      <p:pic>
        <p:nvPicPr>
          <p:cNvPr id="16" name="Picture 15">
            <a:extLst>
              <a:ext uri="{FF2B5EF4-FFF2-40B4-BE49-F238E27FC236}">
                <a16:creationId xmlns:a16="http://schemas.microsoft.com/office/drawing/2014/main" id="{2E9CF248-A41E-3F44-144A-6FF5614668F3}"/>
              </a:ext>
            </a:extLst>
          </p:cNvPr>
          <p:cNvPicPr>
            <a:picLocks noChangeAspect="1"/>
          </p:cNvPicPr>
          <p:nvPr/>
        </p:nvPicPr>
        <p:blipFill>
          <a:blip r:embed="rId4"/>
          <a:stretch>
            <a:fillRect/>
          </a:stretch>
        </p:blipFill>
        <p:spPr>
          <a:xfrm>
            <a:off x="118542" y="1270109"/>
            <a:ext cx="1967750" cy="376803"/>
          </a:xfrm>
          <a:prstGeom prst="rect">
            <a:avLst/>
          </a:prstGeom>
        </p:spPr>
      </p:pic>
      <p:pic>
        <p:nvPicPr>
          <p:cNvPr id="18" name="Picture 17">
            <a:extLst>
              <a:ext uri="{FF2B5EF4-FFF2-40B4-BE49-F238E27FC236}">
                <a16:creationId xmlns:a16="http://schemas.microsoft.com/office/drawing/2014/main" id="{DF8BC43F-0BA4-1632-9BEC-B520B7A819E8}"/>
              </a:ext>
            </a:extLst>
          </p:cNvPr>
          <p:cNvPicPr>
            <a:picLocks noChangeAspect="1"/>
          </p:cNvPicPr>
          <p:nvPr/>
        </p:nvPicPr>
        <p:blipFill>
          <a:blip r:embed="rId5"/>
          <a:stretch>
            <a:fillRect/>
          </a:stretch>
        </p:blipFill>
        <p:spPr>
          <a:xfrm>
            <a:off x="118542" y="1698872"/>
            <a:ext cx="3902472" cy="445149"/>
          </a:xfrm>
          <a:prstGeom prst="rect">
            <a:avLst/>
          </a:prstGeom>
        </p:spPr>
      </p:pic>
      <p:pic>
        <p:nvPicPr>
          <p:cNvPr id="20" name="Picture 19">
            <a:extLst>
              <a:ext uri="{FF2B5EF4-FFF2-40B4-BE49-F238E27FC236}">
                <a16:creationId xmlns:a16="http://schemas.microsoft.com/office/drawing/2014/main" id="{02902AA7-6017-1B45-64BF-52F6F9B76CC3}"/>
              </a:ext>
            </a:extLst>
          </p:cNvPr>
          <p:cNvPicPr>
            <a:picLocks noChangeAspect="1"/>
          </p:cNvPicPr>
          <p:nvPr/>
        </p:nvPicPr>
        <p:blipFill>
          <a:blip r:embed="rId6"/>
          <a:stretch>
            <a:fillRect/>
          </a:stretch>
        </p:blipFill>
        <p:spPr>
          <a:xfrm>
            <a:off x="118542" y="2213868"/>
            <a:ext cx="7471007" cy="517654"/>
          </a:xfrm>
          <a:prstGeom prst="rect">
            <a:avLst/>
          </a:prstGeom>
        </p:spPr>
      </p:pic>
      <p:pic>
        <p:nvPicPr>
          <p:cNvPr id="22" name="Picture 21">
            <a:extLst>
              <a:ext uri="{FF2B5EF4-FFF2-40B4-BE49-F238E27FC236}">
                <a16:creationId xmlns:a16="http://schemas.microsoft.com/office/drawing/2014/main" id="{40E42B07-5526-4757-3EE3-03C364B082A5}"/>
              </a:ext>
            </a:extLst>
          </p:cNvPr>
          <p:cNvPicPr>
            <a:picLocks noChangeAspect="1"/>
          </p:cNvPicPr>
          <p:nvPr/>
        </p:nvPicPr>
        <p:blipFill>
          <a:blip r:embed="rId7"/>
          <a:stretch>
            <a:fillRect/>
          </a:stretch>
        </p:blipFill>
        <p:spPr>
          <a:xfrm>
            <a:off x="118542" y="2727064"/>
            <a:ext cx="3688249" cy="455692"/>
          </a:xfrm>
          <a:prstGeom prst="rect">
            <a:avLst/>
          </a:prstGeom>
        </p:spPr>
      </p:pic>
      <p:pic>
        <p:nvPicPr>
          <p:cNvPr id="24" name="Picture 23">
            <a:extLst>
              <a:ext uri="{FF2B5EF4-FFF2-40B4-BE49-F238E27FC236}">
                <a16:creationId xmlns:a16="http://schemas.microsoft.com/office/drawing/2014/main" id="{648AA86F-88B5-7359-F4E5-C2949DD0C290}"/>
              </a:ext>
            </a:extLst>
          </p:cNvPr>
          <p:cNvPicPr>
            <a:picLocks noChangeAspect="1"/>
          </p:cNvPicPr>
          <p:nvPr/>
        </p:nvPicPr>
        <p:blipFill>
          <a:blip r:embed="rId8"/>
          <a:stretch>
            <a:fillRect/>
          </a:stretch>
        </p:blipFill>
        <p:spPr>
          <a:xfrm>
            <a:off x="118542" y="3182755"/>
            <a:ext cx="7471006" cy="1976373"/>
          </a:xfrm>
          <a:prstGeom prst="rect">
            <a:avLst/>
          </a:prstGeom>
        </p:spPr>
      </p:pic>
      <p:pic>
        <p:nvPicPr>
          <p:cNvPr id="26" name="Picture 25">
            <a:extLst>
              <a:ext uri="{FF2B5EF4-FFF2-40B4-BE49-F238E27FC236}">
                <a16:creationId xmlns:a16="http://schemas.microsoft.com/office/drawing/2014/main" id="{9B2DC9C1-89A4-19E9-1C6F-017CED95BB0E}"/>
              </a:ext>
            </a:extLst>
          </p:cNvPr>
          <p:cNvPicPr>
            <a:picLocks noChangeAspect="1"/>
          </p:cNvPicPr>
          <p:nvPr/>
        </p:nvPicPr>
        <p:blipFill>
          <a:blip r:embed="rId9"/>
          <a:stretch>
            <a:fillRect/>
          </a:stretch>
        </p:blipFill>
        <p:spPr>
          <a:xfrm>
            <a:off x="118542" y="5159127"/>
            <a:ext cx="7471006" cy="1363909"/>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770043" y="953134"/>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749160" y="1370111"/>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490401" y="1752380"/>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6" name="Picture 15">
            <a:extLst>
              <a:ext uri="{FF2B5EF4-FFF2-40B4-BE49-F238E27FC236}">
                <a16:creationId xmlns:a16="http://schemas.microsoft.com/office/drawing/2014/main" id="{1817A174-9788-E0AE-0E40-169AD6CA3B43}"/>
              </a:ext>
            </a:extLst>
          </p:cNvPr>
          <p:cNvPicPr>
            <a:picLocks noChangeAspect="1"/>
          </p:cNvPicPr>
          <p:nvPr/>
        </p:nvPicPr>
        <p:blipFill>
          <a:blip r:embed="rId3"/>
          <a:stretch>
            <a:fillRect/>
          </a:stretch>
        </p:blipFill>
        <p:spPr>
          <a:xfrm>
            <a:off x="478582" y="2649915"/>
            <a:ext cx="3859190" cy="155817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1001705"/>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05377" y="1932892"/>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5" y="2730511"/>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490401" y="9589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9" name="Picture 8">
            <a:extLst>
              <a:ext uri="{FF2B5EF4-FFF2-40B4-BE49-F238E27FC236}">
                <a16:creationId xmlns:a16="http://schemas.microsoft.com/office/drawing/2014/main" id="{972BDBDF-FA88-F4FB-EA12-E1DD22EC3FA2}"/>
              </a:ext>
            </a:extLst>
          </p:cNvPr>
          <p:cNvPicPr>
            <a:picLocks noChangeAspect="1"/>
          </p:cNvPicPr>
          <p:nvPr/>
        </p:nvPicPr>
        <p:blipFill>
          <a:blip r:embed="rId3"/>
          <a:stretch>
            <a:fillRect/>
          </a:stretch>
        </p:blipFill>
        <p:spPr>
          <a:xfrm>
            <a:off x="804471" y="3481159"/>
            <a:ext cx="9945488" cy="1971391"/>
          </a:xfrm>
          <a:prstGeom prst="rect">
            <a:avLst/>
          </a:prstGeom>
        </p:spPr>
      </p:pic>
      <p:pic>
        <p:nvPicPr>
          <p:cNvPr id="11" name="Picture 10">
            <a:extLst>
              <a:ext uri="{FF2B5EF4-FFF2-40B4-BE49-F238E27FC236}">
                <a16:creationId xmlns:a16="http://schemas.microsoft.com/office/drawing/2014/main" id="{A108E026-DEFD-238A-F833-934BE72DA770}"/>
              </a:ext>
            </a:extLst>
          </p:cNvPr>
          <p:cNvPicPr>
            <a:picLocks noChangeAspect="1"/>
          </p:cNvPicPr>
          <p:nvPr/>
        </p:nvPicPr>
        <p:blipFill>
          <a:blip r:embed="rId4"/>
          <a:stretch>
            <a:fillRect/>
          </a:stretch>
        </p:blipFill>
        <p:spPr>
          <a:xfrm>
            <a:off x="2680104" y="447573"/>
            <a:ext cx="9391767" cy="387555"/>
          </a:xfrm>
          <a:prstGeom prst="rect">
            <a:avLst/>
          </a:prstGeom>
        </p:spPr>
      </p:pic>
      <p:pic>
        <p:nvPicPr>
          <p:cNvPr id="10" name="Picture 9">
            <a:extLst>
              <a:ext uri="{FF2B5EF4-FFF2-40B4-BE49-F238E27FC236}">
                <a16:creationId xmlns:a16="http://schemas.microsoft.com/office/drawing/2014/main" id="{0AF53570-7000-0EEB-70A2-9AB7B089C360}"/>
              </a:ext>
            </a:extLst>
          </p:cNvPr>
          <p:cNvPicPr>
            <a:picLocks noChangeAspect="1"/>
          </p:cNvPicPr>
          <p:nvPr/>
        </p:nvPicPr>
        <p:blipFill>
          <a:blip r:embed="rId5"/>
          <a:stretch>
            <a:fillRect/>
          </a:stretch>
        </p:blipFill>
        <p:spPr>
          <a:xfrm>
            <a:off x="804471" y="5687473"/>
            <a:ext cx="7440917" cy="662194"/>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8416086"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db.getCollection('collection').find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93C381D4-5ABC-4E21-7978-379976BDB18F}"/>
              </a:ext>
            </a:extLst>
          </p:cNvPr>
          <p:cNvPicPr>
            <a:picLocks noChangeAspect="1"/>
          </p:cNvPicPr>
          <p:nvPr/>
        </p:nvPicPr>
        <p:blipFill>
          <a:blip r:embed="rId3"/>
          <a:stretch>
            <a:fillRect/>
          </a:stretch>
        </p:blipFill>
        <p:spPr>
          <a:xfrm>
            <a:off x="7175326" y="4350675"/>
            <a:ext cx="4536504" cy="1517885"/>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			</a:t>
            </a:r>
            <a:r>
              <a:rPr lang="en-US" dirty="0" err="1">
                <a:solidFill>
                  <a:schemeClr val="tx1">
                    <a:lumMod val="95000"/>
                    <a:lumOff val="5000"/>
                  </a:schemeClr>
                </a:solidFill>
                <a:latin typeface="Calibri" panose="020F0502020204030204" pitchFamily="34" charset="0"/>
                <a:cs typeface="Calibri" panose="020F0502020204030204" pitchFamily="34" charset="0"/>
              </a:rPr>
              <a:t>json</a:t>
            </a:r>
            <a:r>
              <a:rPr lang="en-US" dirty="0">
                <a:solidFill>
                  <a:schemeClr val="tx1">
                    <a:lumMod val="95000"/>
                    <a:lumOff val="5000"/>
                  </a:schemeClr>
                </a:solidFill>
                <a:latin typeface="Calibri" panose="020F0502020204030204" pitchFamily="34" charset="0"/>
                <a:cs typeface="Calibri" panose="020F0502020204030204" pitchFamily="34" charset="0"/>
              </a:rPr>
              <a:t> format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$gt:4000}})</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pic>
        <p:nvPicPr>
          <p:cNvPr id="4" name="Picture 3">
            <a:extLst>
              <a:ext uri="{FF2B5EF4-FFF2-40B4-BE49-F238E27FC236}">
                <a16:creationId xmlns:a16="http://schemas.microsoft.com/office/drawing/2014/main" id="{D4BCEABC-B04A-3CE0-0D0F-8E624D60A88A}"/>
              </a:ext>
            </a:extLst>
          </p:cNvPr>
          <p:cNvPicPr>
            <a:picLocks noChangeAspect="1"/>
          </p:cNvPicPr>
          <p:nvPr/>
        </p:nvPicPr>
        <p:blipFill>
          <a:blip r:embed="rId3"/>
          <a:stretch>
            <a:fillRect/>
          </a:stretch>
        </p:blipFill>
        <p:spPr>
          <a:xfrm>
            <a:off x="1505209" y="5908940"/>
            <a:ext cx="9983639" cy="263719"/>
          </a:xfrm>
          <a:prstGeom prst="rect">
            <a:avLst/>
          </a:prstGeom>
        </p:spPr>
      </p:pic>
      <p:pic>
        <p:nvPicPr>
          <p:cNvPr id="10" name="Picture 9">
            <a:extLst>
              <a:ext uri="{FF2B5EF4-FFF2-40B4-BE49-F238E27FC236}">
                <a16:creationId xmlns:a16="http://schemas.microsoft.com/office/drawing/2014/main" id="{5ED90F14-6544-237C-0F90-7525E08A5099}"/>
              </a:ext>
            </a:extLst>
          </p:cNvPr>
          <p:cNvPicPr>
            <a:picLocks noChangeAspect="1"/>
          </p:cNvPicPr>
          <p:nvPr/>
        </p:nvPicPr>
        <p:blipFill>
          <a:blip r:embed="rId4"/>
          <a:stretch>
            <a:fillRect/>
          </a:stretch>
        </p:blipFill>
        <p:spPr>
          <a:xfrm>
            <a:off x="4346751" y="2244536"/>
            <a:ext cx="6656394" cy="473917"/>
          </a:xfrm>
          <a:prstGeom prst="rect">
            <a:avLst/>
          </a:prstGeom>
        </p:spPr>
      </p:pic>
      <p:pic>
        <p:nvPicPr>
          <p:cNvPr id="12" name="Picture 11">
            <a:extLst>
              <a:ext uri="{FF2B5EF4-FFF2-40B4-BE49-F238E27FC236}">
                <a16:creationId xmlns:a16="http://schemas.microsoft.com/office/drawing/2014/main" id="{C534A8A9-C067-6471-866C-400FA000B906}"/>
              </a:ext>
            </a:extLst>
          </p:cNvPr>
          <p:cNvPicPr>
            <a:picLocks noChangeAspect="1"/>
          </p:cNvPicPr>
          <p:nvPr/>
        </p:nvPicPr>
        <p:blipFill>
          <a:blip r:embed="rId5"/>
          <a:stretch>
            <a:fillRect/>
          </a:stretch>
        </p:blipFill>
        <p:spPr>
          <a:xfrm>
            <a:off x="5385869" y="3006485"/>
            <a:ext cx="6136835" cy="428151"/>
          </a:xfrm>
          <a:prstGeom prst="rect">
            <a:avLst/>
          </a:prstGeom>
        </p:spPr>
      </p:pic>
      <p:pic>
        <p:nvPicPr>
          <p:cNvPr id="11" name="Picture 10">
            <a:extLst>
              <a:ext uri="{FF2B5EF4-FFF2-40B4-BE49-F238E27FC236}">
                <a16:creationId xmlns:a16="http://schemas.microsoft.com/office/drawing/2014/main" id="{85F2FAAE-D9C6-1D10-AE52-2EECBBBF7BF4}"/>
              </a:ext>
            </a:extLst>
          </p:cNvPr>
          <p:cNvPicPr>
            <a:picLocks noChangeAspect="1"/>
          </p:cNvPicPr>
          <p:nvPr/>
        </p:nvPicPr>
        <p:blipFill>
          <a:blip r:embed="rId6"/>
          <a:stretch>
            <a:fillRect/>
          </a:stretch>
        </p:blipFill>
        <p:spPr>
          <a:xfrm>
            <a:off x="5924777" y="3821512"/>
            <a:ext cx="5932161" cy="517786"/>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557704" y="1664324"/>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557704" y="756986"/>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4" name="Picture 3">
            <a:extLst>
              <a:ext uri="{FF2B5EF4-FFF2-40B4-BE49-F238E27FC236}">
                <a16:creationId xmlns:a16="http://schemas.microsoft.com/office/drawing/2014/main" id="{D133E9AF-9C66-09F4-8E99-0A80049E576B}"/>
              </a:ext>
            </a:extLst>
          </p:cNvPr>
          <p:cNvPicPr>
            <a:picLocks noChangeAspect="1"/>
          </p:cNvPicPr>
          <p:nvPr/>
        </p:nvPicPr>
        <p:blipFill>
          <a:blip r:embed="rId3"/>
          <a:stretch>
            <a:fillRect/>
          </a:stretch>
        </p:blipFill>
        <p:spPr>
          <a:xfrm>
            <a:off x="7247334" y="1680316"/>
            <a:ext cx="4092966" cy="2602712"/>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43968" y="330262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 name="Picture 9">
            <a:extLst>
              <a:ext uri="{FF2B5EF4-FFF2-40B4-BE49-F238E27FC236}">
                <a16:creationId xmlns:a16="http://schemas.microsoft.com/office/drawing/2014/main" id="{E9E79ED7-B442-A3B9-164B-EDA655249C61}"/>
              </a:ext>
            </a:extLst>
          </p:cNvPr>
          <p:cNvPicPr>
            <a:picLocks noChangeAspect="1"/>
          </p:cNvPicPr>
          <p:nvPr/>
        </p:nvPicPr>
        <p:blipFill>
          <a:blip r:embed="rId3"/>
          <a:stretch>
            <a:fillRect/>
          </a:stretch>
        </p:blipFill>
        <p:spPr>
          <a:xfrm>
            <a:off x="1126654" y="4182993"/>
            <a:ext cx="10225136" cy="2126327"/>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1008057"/>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b="1" dirty="0">
                <a:solidFill>
                  <a:srgbClr val="FF0000"/>
                </a:solidFill>
              </a:rPr>
              <a:t>limit()</a:t>
            </a:r>
            <a:endParaRPr lang="en-US" b="1" dirty="0">
              <a:solidFill>
                <a:srgbClr val="FF0000"/>
              </a:solidFill>
            </a:endParaRPr>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7FABE3D2-246F-8D64-3DA1-906DDABE937B}"/>
              </a:ext>
            </a:extLst>
          </p:cNvPr>
          <p:cNvPicPr>
            <a:picLocks noChangeAspect="1"/>
          </p:cNvPicPr>
          <p:nvPr/>
        </p:nvPicPr>
        <p:blipFill>
          <a:blip r:embed="rId3"/>
          <a:stretch>
            <a:fillRect/>
          </a:stretch>
        </p:blipFill>
        <p:spPr>
          <a:xfrm>
            <a:off x="118542" y="2519352"/>
            <a:ext cx="11711831"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 name="Picture 9">
            <a:extLst>
              <a:ext uri="{FF2B5EF4-FFF2-40B4-BE49-F238E27FC236}">
                <a16:creationId xmlns:a16="http://schemas.microsoft.com/office/drawing/2014/main" id="{3F6D7656-03F7-FB87-F4FD-19C4D8A3696D}"/>
              </a:ext>
            </a:extLst>
          </p:cNvPr>
          <p:cNvPicPr>
            <a:picLocks noChangeAspect="1"/>
          </p:cNvPicPr>
          <p:nvPr/>
        </p:nvPicPr>
        <p:blipFill>
          <a:blip r:embed="rId3"/>
          <a:stretch>
            <a:fillRect/>
          </a:stretch>
        </p:blipFill>
        <p:spPr>
          <a:xfrm>
            <a:off x="1884714" y="4033342"/>
            <a:ext cx="3130372" cy="473118"/>
          </a:xfrm>
          <a:prstGeom prst="rect">
            <a:avLst/>
          </a:prstGeom>
        </p:spPr>
      </p:pic>
      <p:pic>
        <p:nvPicPr>
          <p:cNvPr id="12" name="Picture 11">
            <a:extLst>
              <a:ext uri="{FF2B5EF4-FFF2-40B4-BE49-F238E27FC236}">
                <a16:creationId xmlns:a16="http://schemas.microsoft.com/office/drawing/2014/main" id="{35549F5F-E38D-E183-9B3A-EA0BFA49FA78}"/>
              </a:ext>
            </a:extLst>
          </p:cNvPr>
          <p:cNvPicPr>
            <a:picLocks noChangeAspect="1"/>
          </p:cNvPicPr>
          <p:nvPr/>
        </p:nvPicPr>
        <p:blipFill>
          <a:blip r:embed="rId4"/>
          <a:stretch>
            <a:fillRect/>
          </a:stretch>
        </p:blipFill>
        <p:spPr>
          <a:xfrm>
            <a:off x="1884714" y="3635992"/>
            <a:ext cx="4052967" cy="397350"/>
          </a:xfrm>
          <a:prstGeom prst="rect">
            <a:avLst/>
          </a:prstGeom>
        </p:spPr>
      </p:pic>
      <p:pic>
        <p:nvPicPr>
          <p:cNvPr id="14" name="Picture 13">
            <a:extLst>
              <a:ext uri="{FF2B5EF4-FFF2-40B4-BE49-F238E27FC236}">
                <a16:creationId xmlns:a16="http://schemas.microsoft.com/office/drawing/2014/main" id="{47FF11FD-FEA8-5C81-0EF8-80858351A6C7}"/>
              </a:ext>
            </a:extLst>
          </p:cNvPr>
          <p:cNvPicPr>
            <a:picLocks noChangeAspect="1"/>
          </p:cNvPicPr>
          <p:nvPr/>
        </p:nvPicPr>
        <p:blipFill>
          <a:blip r:embed="rId5"/>
          <a:stretch>
            <a:fillRect/>
          </a:stretch>
        </p:blipFill>
        <p:spPr>
          <a:xfrm>
            <a:off x="1884714" y="4503376"/>
            <a:ext cx="4570532" cy="473118"/>
          </a:xfrm>
          <a:prstGeom prst="rect">
            <a:avLst/>
          </a:prstGeom>
        </p:spPr>
      </p:pic>
      <p:pic>
        <p:nvPicPr>
          <p:cNvPr id="16" name="Picture 15">
            <a:extLst>
              <a:ext uri="{FF2B5EF4-FFF2-40B4-BE49-F238E27FC236}">
                <a16:creationId xmlns:a16="http://schemas.microsoft.com/office/drawing/2014/main" id="{F9F65C0C-69BC-6FCA-059F-71B456E8B42C}"/>
              </a:ext>
            </a:extLst>
          </p:cNvPr>
          <p:cNvPicPr>
            <a:picLocks noChangeAspect="1"/>
          </p:cNvPicPr>
          <p:nvPr/>
        </p:nvPicPr>
        <p:blipFill>
          <a:blip r:embed="rId6"/>
          <a:stretch>
            <a:fillRect/>
          </a:stretch>
        </p:blipFill>
        <p:spPr>
          <a:xfrm>
            <a:off x="1884714" y="4926518"/>
            <a:ext cx="7090812" cy="1881505"/>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skip</a:t>
            </a:r>
            <a:endParaRPr lang="en-US" dirty="0">
              <a:solidFill>
                <a:srgbClr val="FF0000"/>
              </a:solidFill>
            </a:endParaRPr>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BBBB4DEF-8920-C8B8-DD11-3A040B86327A}"/>
              </a:ext>
            </a:extLst>
          </p:cNvPr>
          <p:cNvPicPr>
            <a:picLocks noChangeAspect="1"/>
          </p:cNvPicPr>
          <p:nvPr/>
        </p:nvPicPr>
        <p:blipFill>
          <a:blip r:embed="rId3"/>
          <a:stretch>
            <a:fillRect/>
          </a:stretch>
        </p:blipFill>
        <p:spPr>
          <a:xfrm>
            <a:off x="622598" y="3078742"/>
            <a:ext cx="10231378" cy="342246"/>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00584" y="53779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count()</a:t>
            </a:r>
            <a:endParaRPr lang="en-US" dirty="0">
              <a:solidFill>
                <a:srgbClr val="FF0000"/>
              </a:solidFill>
            </a:endParaRPr>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5CB2A42B-CE17-ADF5-1C8D-DCAEFAED0F22}"/>
              </a:ext>
            </a:extLst>
          </p:cNvPr>
          <p:cNvPicPr>
            <a:picLocks noChangeAspect="1"/>
          </p:cNvPicPr>
          <p:nvPr/>
        </p:nvPicPr>
        <p:blipFill>
          <a:blip r:embed="rId3"/>
          <a:stretch>
            <a:fillRect/>
          </a:stretch>
        </p:blipFill>
        <p:spPr>
          <a:xfrm>
            <a:off x="804471" y="1375998"/>
            <a:ext cx="4391638" cy="590632"/>
          </a:xfrm>
          <a:prstGeom prst="rect">
            <a:avLst/>
          </a:prstGeom>
        </p:spPr>
      </p:pic>
      <p:pic>
        <p:nvPicPr>
          <p:cNvPr id="8" name="Picture 7">
            <a:extLst>
              <a:ext uri="{FF2B5EF4-FFF2-40B4-BE49-F238E27FC236}">
                <a16:creationId xmlns:a16="http://schemas.microsoft.com/office/drawing/2014/main" id="{5E2233FF-5AD1-A1AA-76C8-359F1BFAA235}"/>
              </a:ext>
            </a:extLst>
          </p:cNvPr>
          <p:cNvPicPr>
            <a:picLocks noChangeAspect="1"/>
          </p:cNvPicPr>
          <p:nvPr/>
        </p:nvPicPr>
        <p:blipFill>
          <a:blip r:embed="rId4"/>
          <a:stretch>
            <a:fillRect/>
          </a:stretch>
        </p:blipFill>
        <p:spPr>
          <a:xfrm>
            <a:off x="982638" y="2158972"/>
            <a:ext cx="6201640" cy="1295581"/>
          </a:xfrm>
          <a:prstGeom prst="rect">
            <a:avLst/>
          </a:prstGeom>
        </p:spPr>
      </p:pic>
      <p:pic>
        <p:nvPicPr>
          <p:cNvPr id="10" name="Picture 9">
            <a:extLst>
              <a:ext uri="{FF2B5EF4-FFF2-40B4-BE49-F238E27FC236}">
                <a16:creationId xmlns:a16="http://schemas.microsoft.com/office/drawing/2014/main" id="{FB79D0DA-4C3E-1DC7-3ECD-925CA1864929}"/>
              </a:ext>
            </a:extLst>
          </p:cNvPr>
          <p:cNvPicPr>
            <a:picLocks noChangeAspect="1"/>
          </p:cNvPicPr>
          <p:nvPr/>
        </p:nvPicPr>
        <p:blipFill>
          <a:blip r:embed="rId5"/>
          <a:stretch>
            <a:fillRect/>
          </a:stretch>
        </p:blipFill>
        <p:spPr>
          <a:xfrm>
            <a:off x="982638" y="3547190"/>
            <a:ext cx="5353797" cy="1295582"/>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05793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F74AB4B7-A785-EB97-FB7B-E6B28B00F31D}"/>
              </a:ext>
            </a:extLst>
          </p:cNvPr>
          <p:cNvPicPr>
            <a:picLocks noChangeAspect="1"/>
          </p:cNvPicPr>
          <p:nvPr/>
        </p:nvPicPr>
        <p:blipFill>
          <a:blip r:embed="rId3"/>
          <a:stretch>
            <a:fillRect/>
          </a:stretch>
        </p:blipFill>
        <p:spPr>
          <a:xfrm>
            <a:off x="1672970" y="4149435"/>
            <a:ext cx="3486132" cy="498020"/>
          </a:xfrm>
          <a:prstGeom prst="rect">
            <a:avLst/>
          </a:prstGeom>
        </p:spPr>
      </p:pic>
      <p:pic>
        <p:nvPicPr>
          <p:cNvPr id="11" name="Picture 10">
            <a:extLst>
              <a:ext uri="{FF2B5EF4-FFF2-40B4-BE49-F238E27FC236}">
                <a16:creationId xmlns:a16="http://schemas.microsoft.com/office/drawing/2014/main" id="{F24F94A5-0183-4C0D-39AE-D8653DB66A68}"/>
              </a:ext>
            </a:extLst>
          </p:cNvPr>
          <p:cNvPicPr>
            <a:picLocks noChangeAspect="1"/>
          </p:cNvPicPr>
          <p:nvPr/>
        </p:nvPicPr>
        <p:blipFill>
          <a:blip r:embed="rId4"/>
          <a:stretch>
            <a:fillRect/>
          </a:stretch>
        </p:blipFill>
        <p:spPr>
          <a:xfrm>
            <a:off x="1672970" y="4690231"/>
            <a:ext cx="4531971" cy="498019"/>
          </a:xfrm>
          <a:prstGeom prst="rect">
            <a:avLst/>
          </a:prstGeom>
        </p:spPr>
      </p:pic>
      <p:pic>
        <p:nvPicPr>
          <p:cNvPr id="13" name="Picture 12">
            <a:extLst>
              <a:ext uri="{FF2B5EF4-FFF2-40B4-BE49-F238E27FC236}">
                <a16:creationId xmlns:a16="http://schemas.microsoft.com/office/drawing/2014/main" id="{6F1D11AB-A7D2-9351-ADC4-64F8F7E41207}"/>
              </a:ext>
            </a:extLst>
          </p:cNvPr>
          <p:cNvPicPr>
            <a:picLocks noChangeAspect="1"/>
          </p:cNvPicPr>
          <p:nvPr/>
        </p:nvPicPr>
        <p:blipFill>
          <a:blip r:embed="rId5"/>
          <a:stretch>
            <a:fillRect/>
          </a:stretch>
        </p:blipFill>
        <p:spPr>
          <a:xfrm>
            <a:off x="1672970" y="5298672"/>
            <a:ext cx="5574364" cy="490544"/>
          </a:xfrm>
          <a:prstGeom prst="rect">
            <a:avLst/>
          </a:prstGeom>
        </p:spPr>
      </p:pic>
      <p:pic>
        <p:nvPicPr>
          <p:cNvPr id="15" name="Picture 14">
            <a:extLst>
              <a:ext uri="{FF2B5EF4-FFF2-40B4-BE49-F238E27FC236}">
                <a16:creationId xmlns:a16="http://schemas.microsoft.com/office/drawing/2014/main" id="{F49B051C-ABD6-8075-8630-F10ACE0270EF}"/>
              </a:ext>
            </a:extLst>
          </p:cNvPr>
          <p:cNvPicPr>
            <a:picLocks noChangeAspect="1"/>
          </p:cNvPicPr>
          <p:nvPr/>
        </p:nvPicPr>
        <p:blipFill>
          <a:blip r:embed="rId6"/>
          <a:stretch>
            <a:fillRect/>
          </a:stretch>
        </p:blipFill>
        <p:spPr>
          <a:xfrm>
            <a:off x="1672970" y="5860160"/>
            <a:ext cx="8166652" cy="454517"/>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561782"/>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db.collection.distinct()</a:t>
            </a:r>
            <a:endParaRPr lang="en-US" dirty="0">
              <a:solidFill>
                <a:srgbClr val="FF0000"/>
              </a:solidFill>
            </a:endParaRPr>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D99631DD-7EBC-9BEB-FCA9-FB73C96A0647}"/>
              </a:ext>
            </a:extLst>
          </p:cNvPr>
          <p:cNvPicPr>
            <a:picLocks noChangeAspect="1"/>
          </p:cNvPicPr>
          <p:nvPr/>
        </p:nvPicPr>
        <p:blipFill>
          <a:blip r:embed="rId3"/>
          <a:stretch>
            <a:fillRect/>
          </a:stretch>
        </p:blipFill>
        <p:spPr>
          <a:xfrm>
            <a:off x="334566" y="1535632"/>
            <a:ext cx="3899637" cy="3549552"/>
          </a:xfrm>
          <a:prstGeom prst="rect">
            <a:avLst/>
          </a:prstGeom>
        </p:spPr>
      </p:pic>
      <p:pic>
        <p:nvPicPr>
          <p:cNvPr id="8" name="Picture 7">
            <a:extLst>
              <a:ext uri="{FF2B5EF4-FFF2-40B4-BE49-F238E27FC236}">
                <a16:creationId xmlns:a16="http://schemas.microsoft.com/office/drawing/2014/main" id="{12FC2CB3-3E0F-BF5E-68D5-36C03E03DBCE}"/>
              </a:ext>
            </a:extLst>
          </p:cNvPr>
          <p:cNvPicPr>
            <a:picLocks noChangeAspect="1"/>
          </p:cNvPicPr>
          <p:nvPr/>
        </p:nvPicPr>
        <p:blipFill>
          <a:blip r:embed="rId4"/>
          <a:stretch>
            <a:fillRect/>
          </a:stretch>
        </p:blipFill>
        <p:spPr>
          <a:xfrm>
            <a:off x="5303118" y="1844824"/>
            <a:ext cx="4551912" cy="376027"/>
          </a:xfrm>
          <a:prstGeom prst="rect">
            <a:avLst/>
          </a:prstGeom>
        </p:spPr>
      </p:pic>
      <p:pic>
        <p:nvPicPr>
          <p:cNvPr id="10" name="Picture 9">
            <a:extLst>
              <a:ext uri="{FF2B5EF4-FFF2-40B4-BE49-F238E27FC236}">
                <a16:creationId xmlns:a16="http://schemas.microsoft.com/office/drawing/2014/main" id="{D2BB1095-8B69-6FDF-E34D-A8686B244E6E}"/>
              </a:ext>
            </a:extLst>
          </p:cNvPr>
          <p:cNvPicPr>
            <a:picLocks noChangeAspect="1"/>
          </p:cNvPicPr>
          <p:nvPr/>
        </p:nvPicPr>
        <p:blipFill>
          <a:blip r:embed="rId5"/>
          <a:stretch>
            <a:fillRect/>
          </a:stretch>
        </p:blipFill>
        <p:spPr>
          <a:xfrm>
            <a:off x="5291912" y="2428941"/>
            <a:ext cx="4187670" cy="411288"/>
          </a:xfrm>
          <a:prstGeom prst="rect">
            <a:avLst/>
          </a:prstGeom>
        </p:spPr>
      </p:pic>
      <p:pic>
        <p:nvPicPr>
          <p:cNvPr id="12" name="Picture 11">
            <a:extLst>
              <a:ext uri="{FF2B5EF4-FFF2-40B4-BE49-F238E27FC236}">
                <a16:creationId xmlns:a16="http://schemas.microsoft.com/office/drawing/2014/main" id="{6D5BA2CE-ADF7-46DC-2FFD-442274E01533}"/>
              </a:ext>
            </a:extLst>
          </p:cNvPr>
          <p:cNvPicPr>
            <a:picLocks noChangeAspect="1"/>
          </p:cNvPicPr>
          <p:nvPr/>
        </p:nvPicPr>
        <p:blipFill>
          <a:blip r:embed="rId6"/>
          <a:stretch>
            <a:fillRect/>
          </a:stretch>
        </p:blipFill>
        <p:spPr>
          <a:xfrm>
            <a:off x="5303118" y="3030396"/>
            <a:ext cx="5118678" cy="408894"/>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08229" y="211265"/>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db.collection.count[Documents]()</a:t>
            </a:r>
            <a:endParaRPr lang="en-US" dirty="0">
              <a:solidFill>
                <a:srgbClr val="FF0000"/>
              </a:solidFill>
            </a:endParaRPr>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2" name="Picture 11">
            <a:extLst>
              <a:ext uri="{FF2B5EF4-FFF2-40B4-BE49-F238E27FC236}">
                <a16:creationId xmlns:a16="http://schemas.microsoft.com/office/drawing/2014/main" id="{464BC555-BBA7-990E-E52E-D00633210ACF}"/>
              </a:ext>
            </a:extLst>
          </p:cNvPr>
          <p:cNvPicPr>
            <a:picLocks noChangeAspect="1"/>
          </p:cNvPicPr>
          <p:nvPr/>
        </p:nvPicPr>
        <p:blipFill>
          <a:blip r:embed="rId3"/>
          <a:stretch>
            <a:fillRect/>
          </a:stretch>
        </p:blipFill>
        <p:spPr>
          <a:xfrm>
            <a:off x="550590" y="1143076"/>
            <a:ext cx="5544616" cy="2373957"/>
          </a:xfrm>
          <a:prstGeom prst="rect">
            <a:avLst/>
          </a:prstGeom>
        </p:spPr>
      </p:pic>
      <p:pic>
        <p:nvPicPr>
          <p:cNvPr id="14" name="Picture 13">
            <a:extLst>
              <a:ext uri="{FF2B5EF4-FFF2-40B4-BE49-F238E27FC236}">
                <a16:creationId xmlns:a16="http://schemas.microsoft.com/office/drawing/2014/main" id="{348B8996-E7ED-D108-8D3C-3C8742EA18BB}"/>
              </a:ext>
            </a:extLst>
          </p:cNvPr>
          <p:cNvPicPr>
            <a:picLocks noChangeAspect="1"/>
          </p:cNvPicPr>
          <p:nvPr/>
        </p:nvPicPr>
        <p:blipFill>
          <a:blip r:embed="rId4"/>
          <a:stretch>
            <a:fillRect/>
          </a:stretch>
        </p:blipFill>
        <p:spPr>
          <a:xfrm>
            <a:off x="6527254" y="1381702"/>
            <a:ext cx="5544616" cy="1896706"/>
          </a:xfrm>
          <a:prstGeom prst="rect">
            <a:avLst/>
          </a:prstGeom>
        </p:spPr>
      </p:pic>
      <p:pic>
        <p:nvPicPr>
          <p:cNvPr id="16" name="Picture 15">
            <a:extLst>
              <a:ext uri="{FF2B5EF4-FFF2-40B4-BE49-F238E27FC236}">
                <a16:creationId xmlns:a16="http://schemas.microsoft.com/office/drawing/2014/main" id="{CB98633E-580A-CE18-6727-76B052CBAAE1}"/>
              </a:ext>
            </a:extLst>
          </p:cNvPr>
          <p:cNvPicPr>
            <a:picLocks noChangeAspect="1"/>
          </p:cNvPicPr>
          <p:nvPr/>
        </p:nvPicPr>
        <p:blipFill>
          <a:blip r:embed="rId5"/>
          <a:stretch>
            <a:fillRect/>
          </a:stretch>
        </p:blipFill>
        <p:spPr>
          <a:xfrm>
            <a:off x="550590" y="3579593"/>
            <a:ext cx="8208912" cy="2943444"/>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46747" y="330942"/>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findOne()</a:t>
            </a:r>
            <a:endParaRPr lang="en-US" dirty="0">
              <a:solidFill>
                <a:srgbClr val="FF0000"/>
              </a:solidFill>
            </a:endParaRPr>
          </a:p>
        </p:txBody>
      </p:sp>
      <p:sp>
        <p:nvSpPr>
          <p:cNvPr id="3" name="Rectangle 2"/>
          <p:cNvSpPr/>
          <p:nvPr/>
        </p:nvSpPr>
        <p:spPr>
          <a:xfrm>
            <a:off x="804471" y="1207143"/>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7" name="Picture 6">
            <a:extLst>
              <a:ext uri="{FF2B5EF4-FFF2-40B4-BE49-F238E27FC236}">
                <a16:creationId xmlns:a16="http://schemas.microsoft.com/office/drawing/2014/main" id="{36F6FEB2-AC89-BE4E-B5F5-64509D75604F}"/>
              </a:ext>
            </a:extLst>
          </p:cNvPr>
          <p:cNvPicPr>
            <a:picLocks noChangeAspect="1"/>
          </p:cNvPicPr>
          <p:nvPr/>
        </p:nvPicPr>
        <p:blipFill>
          <a:blip r:embed="rId3"/>
          <a:stretch>
            <a:fillRect/>
          </a:stretch>
        </p:blipFill>
        <p:spPr>
          <a:xfrm>
            <a:off x="804471" y="2020128"/>
            <a:ext cx="7450975" cy="825847"/>
          </a:xfrm>
          <a:prstGeom prst="rect">
            <a:avLst/>
          </a:prstGeom>
        </p:spPr>
      </p:pic>
      <p:pic>
        <p:nvPicPr>
          <p:cNvPr id="9" name="Picture 8">
            <a:extLst>
              <a:ext uri="{FF2B5EF4-FFF2-40B4-BE49-F238E27FC236}">
                <a16:creationId xmlns:a16="http://schemas.microsoft.com/office/drawing/2014/main" id="{BFEBA09E-6B38-0410-BFBE-50054DE88FB2}"/>
              </a:ext>
            </a:extLst>
          </p:cNvPr>
          <p:cNvPicPr>
            <a:picLocks noChangeAspect="1"/>
          </p:cNvPicPr>
          <p:nvPr/>
        </p:nvPicPr>
        <p:blipFill>
          <a:blip r:embed="rId4"/>
          <a:stretch>
            <a:fillRect/>
          </a:stretch>
        </p:blipFill>
        <p:spPr>
          <a:xfrm>
            <a:off x="804471" y="3000314"/>
            <a:ext cx="9323183" cy="825847"/>
          </a:xfrm>
          <a:prstGeom prst="rect">
            <a:avLst/>
          </a:prstGeom>
        </p:spPr>
      </p:pic>
      <p:pic>
        <p:nvPicPr>
          <p:cNvPr id="11" name="Picture 10">
            <a:extLst>
              <a:ext uri="{FF2B5EF4-FFF2-40B4-BE49-F238E27FC236}">
                <a16:creationId xmlns:a16="http://schemas.microsoft.com/office/drawing/2014/main" id="{8EC685A5-B45F-A430-BA66-2E938140292A}"/>
              </a:ext>
            </a:extLst>
          </p:cNvPr>
          <p:cNvPicPr>
            <a:picLocks noChangeAspect="1"/>
          </p:cNvPicPr>
          <p:nvPr/>
        </p:nvPicPr>
        <p:blipFill>
          <a:blip r:embed="rId5"/>
          <a:stretch>
            <a:fillRect/>
          </a:stretch>
        </p:blipFill>
        <p:spPr>
          <a:xfrm>
            <a:off x="855238" y="3950582"/>
            <a:ext cx="5816032" cy="428838"/>
          </a:xfrm>
          <a:prstGeom prst="rect">
            <a:avLst/>
          </a:prstGeom>
        </p:spPr>
      </p:pic>
      <p:pic>
        <p:nvPicPr>
          <p:cNvPr id="13" name="Picture 12">
            <a:extLst>
              <a:ext uri="{FF2B5EF4-FFF2-40B4-BE49-F238E27FC236}">
                <a16:creationId xmlns:a16="http://schemas.microsoft.com/office/drawing/2014/main" id="{46E2352D-4B3F-2538-D833-81523427D630}"/>
              </a:ext>
            </a:extLst>
          </p:cNvPr>
          <p:cNvPicPr>
            <a:picLocks noChangeAspect="1"/>
          </p:cNvPicPr>
          <p:nvPr/>
        </p:nvPicPr>
        <p:blipFill>
          <a:blip r:embed="rId6"/>
          <a:stretch>
            <a:fillRect/>
          </a:stretch>
        </p:blipFill>
        <p:spPr>
          <a:xfrm>
            <a:off x="804471" y="4543542"/>
            <a:ext cx="9211119" cy="365125"/>
          </a:xfrm>
          <a:prstGeom prst="rect">
            <a:avLst/>
          </a:prstGeom>
        </p:spPr>
      </p:pic>
      <p:pic>
        <p:nvPicPr>
          <p:cNvPr id="15" name="Picture 14">
            <a:extLst>
              <a:ext uri="{FF2B5EF4-FFF2-40B4-BE49-F238E27FC236}">
                <a16:creationId xmlns:a16="http://schemas.microsoft.com/office/drawing/2014/main" id="{95307594-A39B-6763-214A-D4C3C25CE453}"/>
              </a:ext>
            </a:extLst>
          </p:cNvPr>
          <p:cNvPicPr>
            <a:picLocks noChangeAspect="1"/>
          </p:cNvPicPr>
          <p:nvPr/>
        </p:nvPicPr>
        <p:blipFill>
          <a:blip r:embed="rId7"/>
          <a:stretch>
            <a:fillRect/>
          </a:stretch>
        </p:blipFill>
        <p:spPr>
          <a:xfrm>
            <a:off x="855238" y="4973001"/>
            <a:ext cx="10945039" cy="304029"/>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err="1">
                <a:latin typeface="Arial" pitchFamily="34" charset="0"/>
                <a:cs typeface="Arial" pitchFamily="34" charset="0"/>
              </a:rPr>
              <a:t>db.collection.findOne</a:t>
            </a:r>
            <a:r>
              <a:rPr lang="en-IN" sz="2800" b="1" i="1" dirty="0">
                <a:latin typeface="Arial" pitchFamily="34" charset="0"/>
                <a:cs typeface="Arial" pitchFamily="34" charset="0"/>
              </a:rPr>
              <a:t>()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8AF74622-9787-E869-7480-8C0BBDD7DC6E}"/>
              </a:ext>
            </a:extLst>
          </p:cNvPr>
          <p:cNvPicPr>
            <a:picLocks noChangeAspect="1"/>
          </p:cNvPicPr>
          <p:nvPr/>
        </p:nvPicPr>
        <p:blipFill>
          <a:blip r:embed="rId3"/>
          <a:stretch>
            <a:fillRect/>
          </a:stretch>
        </p:blipFill>
        <p:spPr>
          <a:xfrm>
            <a:off x="202511" y="3947416"/>
            <a:ext cx="11785390" cy="346205"/>
          </a:xfrm>
          <a:prstGeom prst="rect">
            <a:avLst/>
          </a:prstGeom>
        </p:spPr>
      </p:pic>
      <p:pic>
        <p:nvPicPr>
          <p:cNvPr id="11" name="Picture 10">
            <a:extLst>
              <a:ext uri="{FF2B5EF4-FFF2-40B4-BE49-F238E27FC236}">
                <a16:creationId xmlns:a16="http://schemas.microsoft.com/office/drawing/2014/main" id="{0FCF30BF-3BA4-D235-7FF0-BEAB57340328}"/>
              </a:ext>
            </a:extLst>
          </p:cNvPr>
          <p:cNvPicPr>
            <a:picLocks noChangeAspect="1"/>
          </p:cNvPicPr>
          <p:nvPr/>
        </p:nvPicPr>
        <p:blipFill>
          <a:blip r:embed="rId4"/>
          <a:stretch>
            <a:fillRect/>
          </a:stretch>
        </p:blipFill>
        <p:spPr>
          <a:xfrm>
            <a:off x="202511" y="4380979"/>
            <a:ext cx="6252735" cy="178058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58349" y="2973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solidFill>
                  <a:srgbClr val="FF0000"/>
                </a:solidFill>
              </a:rPr>
              <a:t>db.collection.save()</a:t>
            </a:r>
          </a:p>
        </p:txBody>
      </p:sp>
      <p:sp>
        <p:nvSpPr>
          <p:cNvPr id="3" name="Rectangle 2"/>
          <p:cNvSpPr/>
          <p:nvPr/>
        </p:nvSpPr>
        <p:spPr>
          <a:xfrm>
            <a:off x="1942846" y="786800"/>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676251" y="1433131"/>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342678" y="1920354"/>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90401" y="91504"/>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6" y="911424"/>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7" name="Picture 6">
            <a:extLst>
              <a:ext uri="{FF2B5EF4-FFF2-40B4-BE49-F238E27FC236}">
                <a16:creationId xmlns:a16="http://schemas.microsoft.com/office/drawing/2014/main" id="{0B7A4EB1-552B-C771-1DC2-CAD07602D42B}"/>
              </a:ext>
            </a:extLst>
          </p:cNvPr>
          <p:cNvPicPr>
            <a:picLocks noChangeAspect="1"/>
          </p:cNvPicPr>
          <p:nvPr/>
        </p:nvPicPr>
        <p:blipFill>
          <a:blip r:embed="rId3"/>
          <a:stretch>
            <a:fillRect/>
          </a:stretch>
        </p:blipFill>
        <p:spPr>
          <a:xfrm>
            <a:off x="585344" y="1354078"/>
            <a:ext cx="4620270" cy="913688"/>
          </a:xfrm>
          <a:prstGeom prst="rect">
            <a:avLst/>
          </a:prstGeom>
        </p:spPr>
      </p:pic>
      <p:pic>
        <p:nvPicPr>
          <p:cNvPr id="9" name="Picture 8">
            <a:extLst>
              <a:ext uri="{FF2B5EF4-FFF2-40B4-BE49-F238E27FC236}">
                <a16:creationId xmlns:a16="http://schemas.microsoft.com/office/drawing/2014/main" id="{F02EDEFF-CA03-D08B-A9F3-0F3A91B91122}"/>
              </a:ext>
            </a:extLst>
          </p:cNvPr>
          <p:cNvPicPr>
            <a:picLocks noChangeAspect="1"/>
          </p:cNvPicPr>
          <p:nvPr/>
        </p:nvPicPr>
        <p:blipFill>
          <a:blip r:embed="rId4"/>
          <a:stretch>
            <a:fillRect/>
          </a:stretch>
        </p:blipFill>
        <p:spPr>
          <a:xfrm>
            <a:off x="585344" y="3060061"/>
            <a:ext cx="4640582" cy="598785"/>
          </a:xfrm>
          <a:prstGeom prst="rect">
            <a:avLst/>
          </a:prstGeom>
        </p:spPr>
      </p:pic>
      <p:pic>
        <p:nvPicPr>
          <p:cNvPr id="11" name="Picture 10">
            <a:extLst>
              <a:ext uri="{FF2B5EF4-FFF2-40B4-BE49-F238E27FC236}">
                <a16:creationId xmlns:a16="http://schemas.microsoft.com/office/drawing/2014/main" id="{7C444403-0A55-F10E-00BF-3BB4073D9F18}"/>
              </a:ext>
            </a:extLst>
          </p:cNvPr>
          <p:cNvPicPr>
            <a:picLocks noChangeAspect="1"/>
          </p:cNvPicPr>
          <p:nvPr/>
        </p:nvPicPr>
        <p:blipFill>
          <a:blip r:embed="rId5"/>
          <a:stretch>
            <a:fillRect/>
          </a:stretch>
        </p:blipFill>
        <p:spPr>
          <a:xfrm>
            <a:off x="585344" y="2388284"/>
            <a:ext cx="5221830" cy="490825"/>
          </a:xfrm>
          <a:prstGeom prst="rect">
            <a:avLst/>
          </a:prstGeom>
        </p:spPr>
      </p:pic>
      <p:pic>
        <p:nvPicPr>
          <p:cNvPr id="13" name="Picture 12">
            <a:extLst>
              <a:ext uri="{FF2B5EF4-FFF2-40B4-BE49-F238E27FC236}">
                <a16:creationId xmlns:a16="http://schemas.microsoft.com/office/drawing/2014/main" id="{0C6D90F5-CFE6-C080-208E-600C81739B36}"/>
              </a:ext>
            </a:extLst>
          </p:cNvPr>
          <p:cNvPicPr>
            <a:picLocks noChangeAspect="1"/>
          </p:cNvPicPr>
          <p:nvPr/>
        </p:nvPicPr>
        <p:blipFill>
          <a:blip r:embed="rId6"/>
          <a:stretch>
            <a:fillRect/>
          </a:stretch>
        </p:blipFill>
        <p:spPr>
          <a:xfrm>
            <a:off x="585344" y="3763831"/>
            <a:ext cx="7683253" cy="712879"/>
          </a:xfrm>
          <a:prstGeom prst="rect">
            <a:avLst/>
          </a:prstGeom>
        </p:spPr>
      </p:pic>
      <p:pic>
        <p:nvPicPr>
          <p:cNvPr id="15" name="Picture 14">
            <a:extLst>
              <a:ext uri="{FF2B5EF4-FFF2-40B4-BE49-F238E27FC236}">
                <a16:creationId xmlns:a16="http://schemas.microsoft.com/office/drawing/2014/main" id="{ECE5125D-BB7B-1C5B-1A43-80BCFAA33E3C}"/>
              </a:ext>
            </a:extLst>
          </p:cNvPr>
          <p:cNvPicPr>
            <a:picLocks noChangeAspect="1"/>
          </p:cNvPicPr>
          <p:nvPr/>
        </p:nvPicPr>
        <p:blipFill>
          <a:blip r:embed="rId7"/>
          <a:stretch>
            <a:fillRect/>
          </a:stretch>
        </p:blipFill>
        <p:spPr>
          <a:xfrm>
            <a:off x="572193" y="4489904"/>
            <a:ext cx="7302544" cy="1891425"/>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42678" y="2167917"/>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db.newEmp.insert</a:t>
            </a:r>
            <a:r>
              <a:rPr lang="en-US" dirty="0">
                <a:solidFill>
                  <a:schemeClr val="tx1">
                    <a:lumMod val="95000"/>
                    <a:lumOff val="5000"/>
                  </a:schemeClr>
                </a:solidFill>
                <a:latin typeface="Calibri" panose="020F0502020204030204" pitchFamily="34" charset="0"/>
                <a:cs typeface="Calibri" panose="020F0502020204030204" pitchFamily="34" charset="0"/>
              </a:rPr>
              <a:t>( { } )</a:t>
            </a:r>
          </a:p>
          <a:p>
            <a:pPr marL="285750" indent="-285750">
              <a:lnSpc>
                <a:spcPct val="150000"/>
              </a:lnSpc>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db.newEmp.insert</a:t>
            </a:r>
            <a:r>
              <a:rPr lang="en-US" dirty="0">
                <a:solidFill>
                  <a:schemeClr val="tx1">
                    <a:lumMod val="95000"/>
                    <a:lumOff val="5000"/>
                  </a:schemeClr>
                </a:solidFill>
                <a:latin typeface="Calibri" panose="020F0502020204030204" pitchFamily="34" charset="0"/>
                <a:cs typeface="Calibri" panose="020F0502020204030204" pitchFamily="34" charset="0"/>
              </a:rPr>
              <a:t>( { ename: 'a', job: 'abc', salary: 2000 } )</a:t>
            </a:r>
          </a:p>
          <a:p>
            <a:pPr marL="285750" indent="-285750">
              <a:lnSpc>
                <a:spcPct val="150000"/>
              </a:lnSpc>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db.newEmp.insert</a:t>
            </a:r>
            <a:r>
              <a:rPr lang="en-US" dirty="0">
                <a:solidFill>
                  <a:schemeClr val="tx1">
                    <a:lumMod val="95000"/>
                    <a:lumOff val="5000"/>
                  </a:schemeClr>
                </a:solidFill>
                <a:latin typeface="Calibri" panose="020F0502020204030204" pitchFamily="34" charset="0"/>
                <a:cs typeface="Calibri" panose="020F0502020204030204" pitchFamily="34" charset="0"/>
              </a:rPr>
              <a:t>( [ { ename: 'x'} , { ename: 'y' }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10343"/>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db.collection.insertOne()</a:t>
            </a:r>
            <a:endParaRPr lang="en-US" dirty="0">
              <a:solidFill>
                <a:srgbClr val="FF0000"/>
              </a:solidFill>
            </a:endParaRPr>
          </a:p>
        </p:txBody>
      </p:sp>
      <p:sp>
        <p:nvSpPr>
          <p:cNvPr id="3" name="Rectangle 2"/>
          <p:cNvSpPr/>
          <p:nvPr/>
        </p:nvSpPr>
        <p:spPr>
          <a:xfrm>
            <a:off x="1466244" y="827857"/>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41728" y="1312903"/>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41728" y="760453"/>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342678" y="1679140"/>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09517" y="142682"/>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db.collection.insertMany()</a:t>
            </a:r>
            <a:endParaRPr lang="en-US" dirty="0">
              <a:solidFill>
                <a:srgbClr val="FF0000"/>
              </a:solidFill>
            </a:endParaRPr>
          </a:p>
        </p:txBody>
      </p:sp>
      <p:sp>
        <p:nvSpPr>
          <p:cNvPr id="3" name="Rectangle 2"/>
          <p:cNvSpPr/>
          <p:nvPr/>
        </p:nvSpPr>
        <p:spPr>
          <a:xfrm>
            <a:off x="1676181" y="1006932"/>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550808" y="1368064"/>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250208" y="1789462"/>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458031" y="339207"/>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javascript object</a:t>
            </a:r>
            <a:endParaRPr lang="en-US" dirty="0">
              <a:solidFill>
                <a:srgbClr val="FF0000"/>
              </a:solidFill>
            </a:endParaRPr>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5">
            <a:extLst>
              <a:ext uri="{FF2B5EF4-FFF2-40B4-BE49-F238E27FC236}">
                <a16:creationId xmlns:a16="http://schemas.microsoft.com/office/drawing/2014/main" id="{62049E49-48FD-101B-9220-127F6728C6B2}"/>
              </a:ext>
            </a:extLst>
          </p:cNvPr>
          <p:cNvPicPr>
            <a:picLocks noChangeAspect="1"/>
          </p:cNvPicPr>
          <p:nvPr/>
        </p:nvPicPr>
        <p:blipFill>
          <a:blip r:embed="rId3"/>
          <a:stretch>
            <a:fillRect/>
          </a:stretch>
        </p:blipFill>
        <p:spPr>
          <a:xfrm>
            <a:off x="152428" y="800349"/>
            <a:ext cx="3638522" cy="5718444"/>
          </a:xfrm>
          <a:prstGeom prst="rect">
            <a:avLst/>
          </a:prstGeom>
        </p:spPr>
      </p:pic>
      <p:pic>
        <p:nvPicPr>
          <p:cNvPr id="8" name="Picture 7">
            <a:extLst>
              <a:ext uri="{FF2B5EF4-FFF2-40B4-BE49-F238E27FC236}">
                <a16:creationId xmlns:a16="http://schemas.microsoft.com/office/drawing/2014/main" id="{70174961-9367-F1F8-C143-36BB98E27602}"/>
              </a:ext>
            </a:extLst>
          </p:cNvPr>
          <p:cNvPicPr>
            <a:picLocks noChangeAspect="1"/>
          </p:cNvPicPr>
          <p:nvPr/>
        </p:nvPicPr>
        <p:blipFill>
          <a:blip r:embed="rId4"/>
          <a:stretch>
            <a:fillRect/>
          </a:stretch>
        </p:blipFill>
        <p:spPr>
          <a:xfrm>
            <a:off x="3790950" y="1177407"/>
            <a:ext cx="3638522" cy="2759214"/>
          </a:xfrm>
          <a:prstGeom prst="rect">
            <a:avLst/>
          </a:prstGeom>
        </p:spPr>
      </p:pic>
      <p:pic>
        <p:nvPicPr>
          <p:cNvPr id="10" name="Picture 9">
            <a:extLst>
              <a:ext uri="{FF2B5EF4-FFF2-40B4-BE49-F238E27FC236}">
                <a16:creationId xmlns:a16="http://schemas.microsoft.com/office/drawing/2014/main" id="{85A9F394-F7A8-1C89-EA64-F6AF2BB2FC18}"/>
              </a:ext>
            </a:extLst>
          </p:cNvPr>
          <p:cNvPicPr>
            <a:picLocks noChangeAspect="1"/>
          </p:cNvPicPr>
          <p:nvPr/>
        </p:nvPicPr>
        <p:blipFill>
          <a:blip r:embed="rId5"/>
          <a:stretch>
            <a:fillRect/>
          </a:stretch>
        </p:blipFill>
        <p:spPr>
          <a:xfrm>
            <a:off x="3790949" y="3930877"/>
            <a:ext cx="4608514" cy="2587916"/>
          </a:xfrm>
          <a:prstGeom prst="rect">
            <a:avLst/>
          </a:prstGeom>
        </p:spPr>
      </p:pic>
      <p:pic>
        <p:nvPicPr>
          <p:cNvPr id="12" name="Picture 11">
            <a:extLst>
              <a:ext uri="{FF2B5EF4-FFF2-40B4-BE49-F238E27FC236}">
                <a16:creationId xmlns:a16="http://schemas.microsoft.com/office/drawing/2014/main" id="{21592D3E-666E-CABD-7E27-C360F5FBE9A2}"/>
              </a:ext>
            </a:extLst>
          </p:cNvPr>
          <p:cNvPicPr>
            <a:picLocks noChangeAspect="1"/>
          </p:cNvPicPr>
          <p:nvPr/>
        </p:nvPicPr>
        <p:blipFill>
          <a:blip r:embed="rId6"/>
          <a:stretch>
            <a:fillRect/>
          </a:stretch>
        </p:blipFill>
        <p:spPr>
          <a:xfrm>
            <a:off x="8090862" y="67071"/>
            <a:ext cx="3332935" cy="2425825"/>
          </a:xfrm>
          <a:prstGeom prst="rect">
            <a:avLst/>
          </a:prstGeom>
        </p:spPr>
      </p:pic>
      <p:pic>
        <p:nvPicPr>
          <p:cNvPr id="14" name="Picture 13">
            <a:extLst>
              <a:ext uri="{FF2B5EF4-FFF2-40B4-BE49-F238E27FC236}">
                <a16:creationId xmlns:a16="http://schemas.microsoft.com/office/drawing/2014/main" id="{2B2E53F0-95B2-07FC-891B-0711290125F7}"/>
              </a:ext>
            </a:extLst>
          </p:cNvPr>
          <p:cNvPicPr>
            <a:picLocks noChangeAspect="1"/>
          </p:cNvPicPr>
          <p:nvPr/>
        </p:nvPicPr>
        <p:blipFill>
          <a:blip r:embed="rId7"/>
          <a:stretch>
            <a:fillRect/>
          </a:stretch>
        </p:blipFill>
        <p:spPr>
          <a:xfrm>
            <a:off x="7195436" y="2496320"/>
            <a:ext cx="4862659" cy="1649634"/>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154984"/>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18706" y="1080754"/>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load ("app.js")</a:t>
            </a:r>
            <a:endParaRPr lang="en-US" dirty="0">
              <a:solidFill>
                <a:srgbClr val="FF0000"/>
              </a:solidFill>
            </a:endParaRPr>
          </a:p>
        </p:txBody>
      </p:sp>
      <p:sp>
        <p:nvSpPr>
          <p:cNvPr id="3" name="Rectangle 2"/>
          <p:cNvSpPr/>
          <p:nvPr/>
        </p:nvSpPr>
        <p:spPr>
          <a:xfrm>
            <a:off x="2052036" y="1839087"/>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 name="Picture 9">
            <a:extLst>
              <a:ext uri="{FF2B5EF4-FFF2-40B4-BE49-F238E27FC236}">
                <a16:creationId xmlns:a16="http://schemas.microsoft.com/office/drawing/2014/main" id="{8FD7B4EA-35B2-3452-B647-7D7A3834420C}"/>
              </a:ext>
            </a:extLst>
          </p:cNvPr>
          <p:cNvPicPr>
            <a:picLocks noChangeAspect="1"/>
          </p:cNvPicPr>
          <p:nvPr/>
        </p:nvPicPr>
        <p:blipFill>
          <a:blip r:embed="rId3"/>
          <a:stretch>
            <a:fillRect/>
          </a:stretch>
        </p:blipFill>
        <p:spPr>
          <a:xfrm>
            <a:off x="579932" y="3522301"/>
            <a:ext cx="3276502" cy="1768272"/>
          </a:xfrm>
          <a:prstGeom prst="rect">
            <a:avLst/>
          </a:prstGeom>
        </p:spPr>
      </p:pic>
      <p:pic>
        <p:nvPicPr>
          <p:cNvPr id="11" name="Picture 10">
            <a:extLst>
              <a:ext uri="{FF2B5EF4-FFF2-40B4-BE49-F238E27FC236}">
                <a16:creationId xmlns:a16="http://schemas.microsoft.com/office/drawing/2014/main" id="{85285BAB-0719-E4E7-76A2-EB0BFC360021}"/>
              </a:ext>
            </a:extLst>
          </p:cNvPr>
          <p:cNvPicPr>
            <a:picLocks noChangeAspect="1"/>
          </p:cNvPicPr>
          <p:nvPr/>
        </p:nvPicPr>
        <p:blipFill>
          <a:blip r:embed="rId4"/>
          <a:stretch>
            <a:fillRect/>
          </a:stretch>
        </p:blipFill>
        <p:spPr>
          <a:xfrm>
            <a:off x="579932" y="2491958"/>
            <a:ext cx="3594428" cy="109637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 name="Picture 9">
            <a:extLst>
              <a:ext uri="{FF2B5EF4-FFF2-40B4-BE49-F238E27FC236}">
                <a16:creationId xmlns:a16="http://schemas.microsoft.com/office/drawing/2014/main" id="{22F4DBF8-A527-104D-7B19-E6FFC2B1C210}"/>
              </a:ext>
            </a:extLst>
          </p:cNvPr>
          <p:cNvPicPr>
            <a:picLocks noChangeAspect="1"/>
          </p:cNvPicPr>
          <p:nvPr/>
        </p:nvPicPr>
        <p:blipFill>
          <a:blip r:embed="rId3"/>
          <a:stretch>
            <a:fillRect/>
          </a:stretch>
        </p:blipFill>
        <p:spPr>
          <a:xfrm>
            <a:off x="4809152" y="3343263"/>
            <a:ext cx="2572109" cy="171474"/>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813173" y="1131332"/>
            <a:ext cx="8844473" cy="3139321"/>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err="1">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4" name="Picture 3">
            <a:extLst>
              <a:ext uri="{FF2B5EF4-FFF2-40B4-BE49-F238E27FC236}">
                <a16:creationId xmlns:a16="http://schemas.microsoft.com/office/drawing/2014/main" id="{8CE7FB0A-6F85-F999-A78E-A30FB2E0E505}"/>
              </a:ext>
            </a:extLst>
          </p:cNvPr>
          <p:cNvPicPr>
            <a:picLocks noChangeAspect="1"/>
          </p:cNvPicPr>
          <p:nvPr/>
        </p:nvPicPr>
        <p:blipFill>
          <a:blip r:embed="rId3"/>
          <a:stretch>
            <a:fillRect/>
          </a:stretch>
        </p:blipFill>
        <p:spPr>
          <a:xfrm>
            <a:off x="4367013" y="2743200"/>
            <a:ext cx="5094587" cy="339639"/>
          </a:xfrm>
          <a:prstGeom prst="rect">
            <a:avLst/>
          </a:prstGeom>
        </p:spPr>
      </p:pic>
      <p:pic>
        <p:nvPicPr>
          <p:cNvPr id="10" name="Picture 9">
            <a:extLst>
              <a:ext uri="{FF2B5EF4-FFF2-40B4-BE49-F238E27FC236}">
                <a16:creationId xmlns:a16="http://schemas.microsoft.com/office/drawing/2014/main" id="{840F8691-3245-0BE0-0DDF-1F05C5CEC81B}"/>
              </a:ext>
            </a:extLst>
          </p:cNvPr>
          <p:cNvPicPr>
            <a:picLocks noChangeAspect="1"/>
          </p:cNvPicPr>
          <p:nvPr/>
        </p:nvPicPr>
        <p:blipFill>
          <a:blip r:embed="rId4"/>
          <a:stretch>
            <a:fillRect/>
          </a:stretch>
        </p:blipFill>
        <p:spPr>
          <a:xfrm>
            <a:off x="4579354" y="3077365"/>
            <a:ext cx="5041116" cy="374805"/>
          </a:xfrm>
          <a:prstGeom prst="rect">
            <a:avLst/>
          </a:prstGeom>
        </p:spPr>
      </p:pic>
      <p:pic>
        <p:nvPicPr>
          <p:cNvPr id="12" name="Picture 11">
            <a:extLst>
              <a:ext uri="{FF2B5EF4-FFF2-40B4-BE49-F238E27FC236}">
                <a16:creationId xmlns:a16="http://schemas.microsoft.com/office/drawing/2014/main" id="{E344B8C7-EA5C-B802-66B5-65A6B67F84C7}"/>
              </a:ext>
            </a:extLst>
          </p:cNvPr>
          <p:cNvPicPr>
            <a:picLocks noChangeAspect="1"/>
          </p:cNvPicPr>
          <p:nvPr/>
        </p:nvPicPr>
        <p:blipFill>
          <a:blip r:embed="rId5"/>
          <a:stretch>
            <a:fillRect/>
          </a:stretch>
        </p:blipFill>
        <p:spPr>
          <a:xfrm>
            <a:off x="2782838" y="3718250"/>
            <a:ext cx="4857566" cy="287855"/>
          </a:xfrm>
          <a:prstGeom prst="rect">
            <a:avLst/>
          </a:prstGeom>
        </p:spPr>
      </p:pic>
      <p:pic>
        <p:nvPicPr>
          <p:cNvPr id="14" name="Picture 13">
            <a:extLst>
              <a:ext uri="{FF2B5EF4-FFF2-40B4-BE49-F238E27FC236}">
                <a16:creationId xmlns:a16="http://schemas.microsoft.com/office/drawing/2014/main" id="{BF6B57C1-07C4-F47E-A387-95DDD74829F5}"/>
              </a:ext>
            </a:extLst>
          </p:cNvPr>
          <p:cNvPicPr>
            <a:picLocks noChangeAspect="1"/>
          </p:cNvPicPr>
          <p:nvPr/>
        </p:nvPicPr>
        <p:blipFill>
          <a:blip r:embed="rId6"/>
          <a:stretch>
            <a:fillRect/>
          </a:stretch>
        </p:blipFill>
        <p:spPr>
          <a:xfrm>
            <a:off x="3035595" y="4046618"/>
            <a:ext cx="8844473" cy="408475"/>
          </a:xfrm>
          <a:prstGeom prst="rect">
            <a:avLst/>
          </a:prstGeom>
        </p:spPr>
      </p:pic>
      <p:pic>
        <p:nvPicPr>
          <p:cNvPr id="16" name="Picture 15">
            <a:extLst>
              <a:ext uri="{FF2B5EF4-FFF2-40B4-BE49-F238E27FC236}">
                <a16:creationId xmlns:a16="http://schemas.microsoft.com/office/drawing/2014/main" id="{C80326F0-C6CE-9B51-99A6-38C98D022473}"/>
              </a:ext>
            </a:extLst>
          </p:cNvPr>
          <p:cNvPicPr>
            <a:picLocks noChangeAspect="1"/>
          </p:cNvPicPr>
          <p:nvPr/>
        </p:nvPicPr>
        <p:blipFill>
          <a:blip r:embed="rId7"/>
          <a:stretch>
            <a:fillRect/>
          </a:stretch>
        </p:blipFill>
        <p:spPr>
          <a:xfrm>
            <a:off x="431387" y="4597103"/>
            <a:ext cx="11448681" cy="55368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1" y="3163334"/>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solidFill>
                  <a:srgbClr val="FF0000"/>
                </a:solidFill>
              </a:rPr>
              <a:t>db.collection.update()</a:t>
            </a:r>
            <a:endParaRPr lang="en-US" dirty="0">
              <a:solidFill>
                <a:srgbClr val="FF0000"/>
              </a:solidFill>
            </a:endParaRPr>
          </a:p>
        </p:txBody>
      </p:sp>
      <p:sp>
        <p:nvSpPr>
          <p:cNvPr id="3" name="Rectangle 2"/>
          <p:cNvSpPr/>
          <p:nvPr/>
        </p:nvSpPr>
        <p:spPr>
          <a:xfrm>
            <a:off x="1270670" y="3970654"/>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938992"/>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a:p>
            <a:pPr algn="just"/>
            <a:r>
              <a:rPr lang="en-IN" sz="2400" dirty="0">
                <a:latin typeface="Palatino Linotype" panose="02040502050505030304" pitchFamily="18" charset="0"/>
                <a:cs typeface="Segoe UI Light" panose="020B0502040204020203" pitchFamily="34" charset="0"/>
              </a:rPr>
              <a:t>DDL always pointing to object.(in MySQL diff types of </a:t>
            </a:r>
            <a:r>
              <a:rPr lang="en-IN" sz="2400" dirty="0" err="1">
                <a:latin typeface="Palatino Linotype" panose="02040502050505030304" pitchFamily="18" charset="0"/>
                <a:cs typeface="Segoe UI Light" panose="020B0502040204020203" pitchFamily="34" charset="0"/>
              </a:rPr>
              <a:t>obj</a:t>
            </a:r>
            <a:r>
              <a:rPr lang="en-IN" sz="2400" dirty="0">
                <a:latin typeface="Palatino Linotype" panose="02040502050505030304" pitchFamily="18" charset="0"/>
                <a:cs typeface="Segoe UI Light" panose="020B0502040204020203" pitchFamily="34" charset="0"/>
              </a:rPr>
              <a:t> </a:t>
            </a:r>
            <a:r>
              <a:rPr lang="en-IN" sz="2400" dirty="0" err="1">
                <a:latin typeface="Palatino Linotype" panose="02040502050505030304" pitchFamily="18" charset="0"/>
                <a:cs typeface="Segoe UI Light" panose="020B0502040204020203" pitchFamily="34" charset="0"/>
              </a:rPr>
              <a:t>eg.</a:t>
            </a:r>
            <a:r>
              <a:rPr lang="en-IN" sz="2400" dirty="0">
                <a:latin typeface="Palatino Linotype" panose="02040502050505030304" pitchFamily="18" charset="0"/>
                <a:cs typeface="Segoe UI Light" panose="020B0502040204020203" pitchFamily="34" charset="0"/>
              </a:rPr>
              <a:t> Table, View, Index… )</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334566" y="2768695"/>
            <a:ext cx="11855846" cy="4089305"/>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3347840"/>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a:p>
            <a:pPr marL="342900" indent="-342900">
              <a:lnSpc>
                <a:spcPct val="150000"/>
              </a:lnSpc>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a:lnSpc>
                <a:spcPct val="150000"/>
              </a:lnSpc>
            </a:pPr>
            <a:r>
              <a:rPr lang="en-IN" sz="2400" dirty="0">
                <a:latin typeface="Arial" panose="020B0604020202020204" pitchFamily="34" charset="0"/>
                <a:cs typeface="Arial" panose="020B0604020202020204" pitchFamily="34" charset="0"/>
              </a:rPr>
              <a:t>In PL/SQL also contains object </a:t>
            </a:r>
            <a:r>
              <a:rPr lang="en-IN" sz="2400" dirty="0" err="1">
                <a:latin typeface="Arial" panose="020B0604020202020204" pitchFamily="34" charset="0"/>
                <a:cs typeface="Arial" panose="020B0604020202020204" pitchFamily="34" charset="0"/>
              </a:rPr>
              <a:t>eg.</a:t>
            </a:r>
            <a:r>
              <a:rPr lang="en-IN" sz="2400" dirty="0">
                <a:latin typeface="Arial" panose="020B0604020202020204" pitchFamily="34" charset="0"/>
                <a:cs typeface="Arial" panose="020B0604020202020204" pitchFamily="34" charset="0"/>
              </a:rPr>
              <a:t> Procedure, Triggers, Function….etc</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a:t>
            </a:r>
            <a:r>
              <a:rPr lang="en-IN" sz="2000" dirty="0" err="1">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97938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a:p>
            <a:pPr>
              <a:lnSpc>
                <a:spcPct val="150000"/>
              </a:lnSpc>
            </a:pPr>
            <a:r>
              <a:rPr lang="en-IN" sz="2100" dirty="0">
                <a:solidFill>
                  <a:srgbClr val="006C86"/>
                </a:solidFill>
                <a:latin typeface="Consolas" panose="020B0609020204030204" pitchFamily="49" charset="0"/>
                <a:cs typeface="Arial" panose="020B0604020202020204" pitchFamily="34" charset="0"/>
              </a:rPr>
              <a:t>h–server host, P–port(data transfer), u-user, p-user pwd </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531392" y="3269106"/>
            <a:ext cx="8859983" cy="2712169"/>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4524315"/>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      : tables can be of two type 1. Normal 2. temporary</a:t>
            </a:r>
          </a:p>
          <a:p>
            <a:r>
              <a:rPr lang="en-IN" dirty="0">
                <a:solidFill>
                  <a:schemeClr val="tx1">
                    <a:lumMod val="85000"/>
                    <a:lumOff val="15000"/>
                  </a:schemeClr>
                </a:solidFill>
                <a:latin typeface="Arial" panose="020B0604020202020204" pitchFamily="34" charset="0"/>
                <a:cs typeface="Arial" panose="020B0604020202020204" pitchFamily="34" charset="0"/>
              </a:rPr>
              <a:t>			Normal - records stored permanantly</a:t>
            </a: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		Temporary-records stored temp.</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 [AUTO_INCREMENT] [UNIQUE [KEY]   | 		      [PRIMARY] KEY] [COMMENT 'string’] [reference_definition]  | </a:t>
            </a:r>
          </a:p>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err="1">
                <a:solidFill>
                  <a:schemeClr val="tx1">
                    <a:lumMod val="85000"/>
                    <a:lumOff val="15000"/>
                  </a:schemeClr>
                </a:solidFill>
                <a:latin typeface="Arial" panose="020B0604020202020204" pitchFamily="34" charset="0"/>
                <a:cs typeface="Arial" panose="020B0604020202020204" pitchFamily="34" charset="0"/>
              </a:rPr>
              <a:t>data_type</a:t>
            </a:r>
            <a:r>
              <a:rPr lang="en-US" dirty="0">
                <a:solidFill>
                  <a:schemeClr val="tx1">
                    <a:lumMod val="85000"/>
                    <a:lumOff val="15000"/>
                  </a:schemeClr>
                </a:solidFill>
                <a:latin typeface="Arial" panose="020B0604020202020204" pitchFamily="34" charset="0"/>
                <a:cs typeface="Arial" panose="020B0604020202020204" pitchFamily="34" charset="0"/>
              </a:rPr>
              <a:t> [GENERATED ALWAYS] AS (expression) [VIRTUAL] [UNIQUE [KEY]] </a:t>
            </a:r>
          </a:p>
          <a:p>
            <a:r>
              <a:rPr lang="en-US" dirty="0">
                <a:solidFill>
                  <a:schemeClr val="tx1">
                    <a:lumMod val="85000"/>
                    <a:lumOff val="15000"/>
                  </a:schemeClr>
                </a:solidFill>
                <a:latin typeface="Arial" panose="020B0604020202020204" pitchFamily="34" charset="0"/>
                <a:cs typeface="Arial" panose="020B0604020202020204" pitchFamily="34" charset="0"/>
              </a:rPr>
              <a:t>	      [COMMENT comment]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619854"/>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a:p>
            <a:pPr marL="273023">
              <a:lnSpc>
                <a:spcPct val="150000"/>
              </a:lnSpc>
            </a:pPr>
            <a:r>
              <a:rPr lang="en-IN" dirty="0">
                <a:latin typeface="Liberation Mono"/>
                <a:cs typeface="Arial" panose="020B0604020202020204" pitchFamily="34" charset="0"/>
              </a:rPr>
              <a:t>If we are not giving default value then it takes predefined default value which is created in table definition.</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a:solidFill>
                  <a:srgbClr val="0077AA"/>
                </a:solidFill>
                <a:latin typeface="Liberation Mono"/>
                <a:ea typeface="Times New Roman" panose="02020603050405020304" pitchFamily="18" charset="0"/>
                <a:cs typeface="Arial" panose="020B0604020202020204" pitchFamily="34" charset="0"/>
              </a:rPr>
              <a:t>TABLE</a:t>
            </a:r>
            <a:r>
              <a:rPr lang="en-IN">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err="1">
                <a:latin typeface="Liberation Mono"/>
                <a:cs typeface="Arial" panose="020B0604020202020204" pitchFamily="34" charset="0"/>
              </a:rPr>
              <a:t>eid</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firstname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employee1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623284"/>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 That column Accept only default value as result.</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33297" y="3392065"/>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252843"/>
            <a:ext cx="5993957"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 </a:t>
            </a:r>
            <a:r>
              <a:rPr lang="en-IN" dirty="0">
                <a:solidFill>
                  <a:schemeClr val="tx1">
                    <a:lumMod val="95000"/>
                    <a:lumOff val="5000"/>
                  </a:schemeClr>
                </a:solidFill>
                <a:latin typeface="Liberation Mono"/>
                <a:ea typeface="Verdana" panose="020B0604030504040204" pitchFamily="34" charset="0"/>
                <a:cs typeface="Arial" panose="020B0604020202020204" pitchFamily="34" charset="0"/>
              </a:rPr>
              <a:t>(if salary or comm is updated to null then virtual col also null ,</a:t>
            </a:r>
          </a:p>
          <a:p>
            <a:r>
              <a:rPr lang="en-IN" dirty="0">
                <a:solidFill>
                  <a:schemeClr val="tx1">
                    <a:lumMod val="95000"/>
                    <a:lumOff val="5000"/>
                  </a:schemeClr>
                </a:solidFill>
                <a:latin typeface="Liberation Mono"/>
                <a:ea typeface="Verdana" panose="020B0604030504040204" pitchFamily="34" charset="0"/>
                <a:cs typeface="Arial" panose="020B0604020202020204" pitchFamily="34" charset="0"/>
              </a:rPr>
              <a:t>That col values doesn’t stored on database and default opposite to 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  </a:t>
            </a:r>
            <a:r>
              <a:rPr lang="en-IN" sz="1800" b="1" dirty="0" err="1">
                <a:solidFill>
                  <a:schemeClr val="tx1"/>
                </a:solidFill>
                <a:latin typeface="Palatino Linotype" panose="02040502050505030304" pitchFamily="18" charset="0"/>
              </a:rPr>
              <a:t>ie</a:t>
            </a:r>
            <a:r>
              <a:rPr lang="en-IN" sz="1800" b="1" dirty="0">
                <a:solidFill>
                  <a:schemeClr val="tx1"/>
                </a:solidFill>
                <a:latin typeface="Palatino Linotype" panose="02040502050505030304" pitchFamily="18" charset="0"/>
              </a:rPr>
              <a:t>. Uni + </a:t>
            </a:r>
            <a:r>
              <a:rPr lang="en-IN" sz="1800" b="1" dirty="0" err="1">
                <a:solidFill>
                  <a:schemeClr val="tx1"/>
                </a:solidFill>
                <a:latin typeface="Palatino Linotype" panose="02040502050505030304" pitchFamily="18" charset="0"/>
              </a:rPr>
              <a:t>auto_increment</a:t>
            </a:r>
            <a:r>
              <a:rPr lang="en-IN" sz="1800" b="1" dirty="0">
                <a:solidFill>
                  <a:schemeClr val="tx1"/>
                </a:solidFill>
                <a:latin typeface="Palatino Linotype" panose="02040502050505030304" pitchFamily="18" charset="0"/>
              </a:rPr>
              <a:t> = Primary key </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123003"/>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Composite primary key is not given at column level. At table level constrain is consider as obj. if name is not given internally obj. is created by MySQL server </a:t>
            </a:r>
          </a:p>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289951" y="2204864"/>
            <a:ext cx="4149071"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(col level constraint)</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46085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(Table level constraint)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26982" y="753671"/>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60747</TotalTime>
  <Words>63829</Words>
  <Application>Microsoft Office PowerPoint</Application>
  <PresentationFormat>Custom</PresentationFormat>
  <Paragraphs>7578</Paragraphs>
  <Slides>636</Slides>
  <Notes>42</Notes>
  <HiddenSlides>66</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636</vt:i4>
      </vt:variant>
    </vt:vector>
  </HeadingPairs>
  <TitlesOfParts>
    <vt:vector size="665"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Admin</cp:lastModifiedBy>
  <cp:revision>3868</cp:revision>
  <dcterms:created xsi:type="dcterms:W3CDTF">2019-04-24T09:11:59Z</dcterms:created>
  <dcterms:modified xsi:type="dcterms:W3CDTF">2022-10-13T11:29:28Z</dcterms:modified>
</cp:coreProperties>
</file>